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4"/>
  </p:sldMasterIdLst>
  <p:notesMasterIdLst>
    <p:notesMasterId r:id="rId14"/>
  </p:notesMasterIdLst>
  <p:handoutMasterIdLst>
    <p:handoutMasterId r:id="rId15"/>
  </p:handoutMasterIdLst>
  <p:sldIdLst>
    <p:sldId id="269" r:id="rId5"/>
    <p:sldId id="268" r:id="rId6"/>
    <p:sldId id="271" r:id="rId7"/>
    <p:sldId id="292" r:id="rId8"/>
    <p:sldId id="270" r:id="rId9"/>
    <p:sldId id="286" r:id="rId10"/>
    <p:sldId id="290" r:id="rId11"/>
    <p:sldId id="287" r:id="rId12"/>
    <p:sldId id="291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67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pos="3839">
          <p15:clr>
            <a:srgbClr val="A4A3A4"/>
          </p15:clr>
        </p15:guide>
        <p15:guide id="5" pos="815">
          <p15:clr>
            <a:srgbClr val="A4A3A4"/>
          </p15:clr>
        </p15:guide>
        <p15:guide id="6" pos="686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C09E"/>
    <a:srgbClr val="326734"/>
    <a:srgbClr val="F5EECF"/>
    <a:srgbClr val="DDFFF4"/>
    <a:srgbClr val="79A27B"/>
    <a:srgbClr val="759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>
      <p:cViewPr varScale="1">
        <p:scale>
          <a:sx n="82" d="100"/>
          <a:sy n="82" d="100"/>
        </p:scale>
        <p:origin x="720" y="72"/>
      </p:cViewPr>
      <p:guideLst>
        <p:guide orient="horz" pos="2160"/>
        <p:guide orient="horz" pos="367"/>
        <p:guide orient="horz" pos="3888"/>
        <p:guide pos="3839"/>
        <p:guide pos="815"/>
        <p:guide pos="6863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8" d="100"/>
          <a:sy n="68" d="100"/>
        </p:scale>
        <p:origin x="-2772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A0844-C266-46EC-A036-E1634F64C44A}" type="datetimeFigureOut">
              <a:rPr lang="es-CO"/>
              <a:t>25/05/2023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088AA-226D-4237-A99F-5C4B97F43BA8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31361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mp>
</file>

<file path=ppt/media/image11.tmp>
</file>

<file path=ppt/media/image12.png>
</file>

<file path=ppt/media/image13.tmp>
</file>

<file path=ppt/media/image14.tmp>
</file>

<file path=ppt/media/image15.tmp>
</file>

<file path=ppt/media/image16.tmp>
</file>

<file path=ppt/media/image17.png>
</file>

<file path=ppt/media/image18.tmp>
</file>

<file path=ppt/media/image19.tmp>
</file>

<file path=ppt/media/image2.jpeg>
</file>

<file path=ppt/media/image20.tmp>
</file>

<file path=ppt/media/image21.tmp>
</file>

<file path=ppt/media/image22.png>
</file>

<file path=ppt/media/image23.png>
</file>

<file path=ppt/media/image24.png>
</file>

<file path=ppt/media/image25.png>
</file>

<file path=ppt/media/image3.tmp>
</file>

<file path=ppt/media/image4.png>
</file>

<file path=ppt/media/image5.png>
</file>

<file path=ppt/media/image6.tmp>
</file>

<file path=ppt/media/image7.tmp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08BCD-7B2F-4BCE-87AF-5D67EFFE4D17}" type="datetimeFigureOut">
              <a:rPr lang="es-CO"/>
              <a:t>25/05/2023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A1353-EEA5-436B-AB14-1D84B195E669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0675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" y="0"/>
            <a:ext cx="12188823" cy="61722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ound Single Corner Rectangle 7"/>
          <p:cNvSpPr/>
          <p:nvPr/>
        </p:nvSpPr>
        <p:spPr bwMode="ltGray">
          <a:xfrm rot="10800000" flipH="1" flipV="1">
            <a:off x="6926759" y="228598"/>
            <a:ext cx="5035054" cy="5715002"/>
          </a:xfrm>
          <a:prstGeom prst="round1Rect">
            <a:avLst>
              <a:gd name="adj" fmla="val 589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0" y="3"/>
            <a:ext cx="6926756" cy="6172197"/>
          </a:xfrm>
          <a:prstGeom prst="rect">
            <a:avLst/>
          </a:prstGeom>
          <a:solidFill>
            <a:schemeClr val="accent1">
              <a:lumMod val="75000"/>
              <a:alpha val="32157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0" y="6172200"/>
            <a:ext cx="12188952" cy="6858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013" y="1703718"/>
            <a:ext cx="5791200" cy="373380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60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85014" y="3429000"/>
            <a:ext cx="4572000" cy="1905000"/>
          </a:xfrm>
        </p:spPr>
        <p:txBody>
          <a:bodyPr anchor="b"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0"/>
            <a:ext cx="12188952" cy="61722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8" name="Rectangle 17"/>
          <p:cNvSpPr/>
          <p:nvPr/>
        </p:nvSpPr>
        <p:spPr>
          <a:xfrm>
            <a:off x="7466013" y="3"/>
            <a:ext cx="4722812" cy="6172197"/>
          </a:xfrm>
          <a:prstGeom prst="rect">
            <a:avLst/>
          </a:prstGeom>
          <a:solidFill>
            <a:schemeClr val="accent1">
              <a:lumMod val="75000"/>
              <a:alpha val="32157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83151" y="234351"/>
            <a:ext cx="3773863" cy="46424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sz="44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pPr lvl="0">
              <a:lnSpc>
                <a:spcPct val="80000"/>
              </a:lnSpc>
            </a:pPr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2936" y="5029200"/>
            <a:ext cx="3782586" cy="914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172200"/>
            <a:ext cx="12188952" cy="685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F4917-CE56-4645-8050-1555FA0B180B}" type="datetimeFigureOut">
              <a:rPr lang="es-CO"/>
              <a:pPr/>
              <a:t>25/05/2023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524DA2-3CE4-45BB-9F6F-628A0CFBDBF9}" type="slidenum">
              <a:rPr/>
              <a:pPr/>
              <a:t>‹Nº›</a:t>
            </a:fld>
            <a:endParaRPr/>
          </a:p>
        </p:txBody>
      </p:sp>
      <p:sp>
        <p:nvSpPr>
          <p:cNvPr id="21" name="Round Single Corner Rectangle 20"/>
          <p:cNvSpPr/>
          <p:nvPr/>
        </p:nvSpPr>
        <p:spPr bwMode="ltGray">
          <a:xfrm rot="10800000" flipV="1">
            <a:off x="227013" y="234351"/>
            <a:ext cx="7238999" cy="5709249"/>
          </a:xfrm>
          <a:prstGeom prst="round1Rect">
            <a:avLst>
              <a:gd name="adj" fmla="val 581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457198" y="465283"/>
            <a:ext cx="6780215" cy="5249717"/>
          </a:xfrm>
          <a:prstGeom prst="round1Rect">
            <a:avLst>
              <a:gd name="adj" fmla="val 4287"/>
            </a:avLst>
          </a:prstGeo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2158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371600">
              <a:defRPr/>
            </a:lvl6pPr>
            <a:lvl7pPr marL="1600200">
              <a:defRPr/>
            </a:lvl7pPr>
            <a:lvl8pPr marL="1828800">
              <a:defRPr baseline="0"/>
            </a:lvl8pPr>
            <a:lvl9pPr marL="2057400">
              <a:defRPr baseline="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3813" y="582613"/>
            <a:ext cx="8183562" cy="558958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05974" y="582613"/>
            <a:ext cx="1951037" cy="5589587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2188952" cy="61722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0" y="3"/>
            <a:ext cx="5180012" cy="6172197"/>
          </a:xfrm>
          <a:prstGeom prst="rect">
            <a:avLst/>
          </a:prstGeom>
          <a:solidFill>
            <a:schemeClr val="accent1">
              <a:lumMod val="75000"/>
              <a:alpha val="32157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0" y="6172200"/>
            <a:ext cx="12188952" cy="685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013" y="914400"/>
            <a:ext cx="4190999" cy="388620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60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7799" y="4953000"/>
            <a:ext cx="4201213" cy="990599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5180013" y="228600"/>
            <a:ext cx="6781800" cy="5715000"/>
          </a:xfrm>
          <a:prstGeom prst="round1Rect">
            <a:avLst>
              <a:gd name="adj" fmla="val 5636"/>
            </a:avLst>
          </a:prstGeom>
          <a:solidFill>
            <a:schemeClr val="bg2"/>
          </a:solidFill>
        </p:spPr>
        <p:txBody>
          <a:bodyPr tIns="914400"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713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876"/>
            <a:ext cx="12188952" cy="64770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451144" y="0"/>
            <a:ext cx="4737681" cy="6477000"/>
          </a:xfrm>
          <a:prstGeom prst="rect">
            <a:avLst/>
          </a:prstGeom>
          <a:solidFill>
            <a:schemeClr val="accent1">
              <a:lumMod val="75000"/>
              <a:alpha val="32157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ound Single Corner Rectangle 9"/>
          <p:cNvSpPr/>
          <p:nvPr/>
        </p:nvSpPr>
        <p:spPr bwMode="ltGray">
          <a:xfrm rot="10800000" flipV="1">
            <a:off x="219973" y="234351"/>
            <a:ext cx="7237410" cy="6014049"/>
          </a:xfrm>
          <a:prstGeom prst="round1Rect">
            <a:avLst>
              <a:gd name="adj" fmla="val 581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0" y="6477000"/>
            <a:ext cx="12188952" cy="3810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5638801" cy="4191000"/>
          </a:xfrm>
        </p:spPr>
        <p:txBody>
          <a:bodyPr anchor="b">
            <a:noAutofit/>
          </a:bodyPr>
          <a:lstStyle>
            <a:lvl1pPr algn="l">
              <a:defRPr sz="5400" b="0" cap="none" baseline="0"/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5029200"/>
            <a:ext cx="5638800" cy="9144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3" y="1981200"/>
            <a:ext cx="4648201" cy="4191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371600">
              <a:defRPr sz="1600"/>
            </a:lvl6pPr>
            <a:lvl7pPr marL="1600200">
              <a:defRPr sz="1600"/>
            </a:lvl7pPr>
            <a:lvl8pPr marL="18288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1" y="1981200"/>
            <a:ext cx="4648203" cy="4191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143000">
              <a:defRPr sz="1600"/>
            </a:lvl5pPr>
            <a:lvl6pPr marL="1371600">
              <a:defRPr sz="1600"/>
            </a:lvl6pPr>
            <a:lvl7pPr marL="1600200">
              <a:defRPr sz="1600"/>
            </a:lvl7pPr>
            <a:lvl8pPr marL="18288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1981200"/>
            <a:ext cx="4645152" cy="7620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813" y="2819400"/>
            <a:ext cx="4645152" cy="3352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371600">
              <a:defRPr sz="1600"/>
            </a:lvl6pPr>
            <a:lvl7pPr marL="1600200">
              <a:defRPr sz="1600"/>
            </a:lvl7pPr>
            <a:lvl8pPr marL="1828800">
              <a:defRPr sz="1600" baseline="0"/>
            </a:lvl8pPr>
            <a:lvl9pPr marL="2057400">
              <a:defRPr sz="1600" baseline="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2" y="1981200"/>
            <a:ext cx="4645152" cy="7620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2" y="2819400"/>
            <a:ext cx="4645152" cy="3352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143000">
              <a:defRPr sz="1600"/>
            </a:lvl5pPr>
            <a:lvl6pPr marL="1371600">
              <a:defRPr sz="1600"/>
            </a:lvl6pPr>
            <a:lvl7pPr marL="1600200">
              <a:defRPr sz="1600"/>
            </a:lvl7pPr>
            <a:lvl8pPr marL="18288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172200"/>
            <a:ext cx="12188952" cy="685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" y="0"/>
            <a:ext cx="12188952" cy="61722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0" name="Round Single Corner Rectangle 9"/>
          <p:cNvSpPr/>
          <p:nvPr/>
        </p:nvSpPr>
        <p:spPr bwMode="ltGray">
          <a:xfrm rot="10800000" flipH="1" flipV="1">
            <a:off x="4722814" y="234351"/>
            <a:ext cx="7237538" cy="5709249"/>
          </a:xfrm>
          <a:prstGeom prst="round1Rect">
            <a:avLst>
              <a:gd name="adj" fmla="val 581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0" y="1"/>
            <a:ext cx="4722811" cy="6172200"/>
          </a:xfrm>
          <a:prstGeom prst="rect">
            <a:avLst/>
          </a:prstGeom>
          <a:solidFill>
            <a:schemeClr val="accent1">
              <a:lumMod val="75000"/>
              <a:alpha val="32157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197" y="234351"/>
            <a:ext cx="3773863" cy="4642450"/>
          </a:xfrm>
        </p:spPr>
        <p:txBody>
          <a:bodyPr anchor="b">
            <a:normAutofit/>
          </a:bodyPr>
          <a:lstStyle>
            <a:lvl1pPr algn="l">
              <a:defRPr sz="4400" b="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983" y="5029199"/>
            <a:ext cx="3782586" cy="91440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5139" y="465285"/>
            <a:ext cx="6786614" cy="524971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477000"/>
            <a:ext cx="11960352" cy="3810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11960352" y="6477000"/>
            <a:ext cx="228473" cy="381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1" y="0"/>
            <a:ext cx="12188825" cy="64770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0" name="Round Single Corner Rectangle 9"/>
          <p:cNvSpPr/>
          <p:nvPr/>
        </p:nvSpPr>
        <p:spPr>
          <a:xfrm>
            <a:off x="0" y="228600"/>
            <a:ext cx="11961877" cy="6248400"/>
          </a:xfrm>
          <a:prstGeom prst="round1Rect">
            <a:avLst>
              <a:gd name="adj" fmla="val 458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3813" y="563562"/>
            <a:ext cx="9601200" cy="11890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1981200"/>
            <a:ext cx="9601202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13811" y="6248400"/>
            <a:ext cx="1091459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E36636D-D922-432D-A958-524484B5923D}" type="datetimeFigureOut">
              <a:rPr lang="es-CO"/>
              <a:pPr/>
              <a:t>25/05/2023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3813" y="6248400"/>
            <a:ext cx="7467598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33011" y="6248400"/>
            <a:ext cx="762003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3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33" r:id="rId10"/>
    <p:sldLayoutId id="2147483730" r:id="rId11"/>
    <p:sldLayoutId id="2147483731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tm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gac.gov.co/MAGNAWEB/DocumentosMAGNA.htm" TargetMode="External"/><Relationship Id="rId3" Type="http://schemas.openxmlformats.org/officeDocument/2006/relationships/image" Target="../media/image11.tmp"/><Relationship Id="rId7" Type="http://schemas.openxmlformats.org/officeDocument/2006/relationships/hyperlink" Target="https://epsg.io/8901-primem" TargetMode="External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epsg.io/7019-ellipsoid" TargetMode="External"/><Relationship Id="rId5" Type="http://schemas.openxmlformats.org/officeDocument/2006/relationships/hyperlink" Target="https://epsg.io/6686-datum" TargetMode="External"/><Relationship Id="rId4" Type="http://schemas.openxmlformats.org/officeDocument/2006/relationships/hyperlink" Target="https://epsg.io/4686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tm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mp"/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" y="845354"/>
            <a:ext cx="5158308" cy="2428686"/>
          </a:xfrm>
        </p:spPr>
        <p:txBody>
          <a:bodyPr>
            <a:normAutofit fontScale="90000"/>
          </a:bodyPr>
          <a:lstStyle/>
          <a:p>
            <a:pPr algn="ctr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" sz="3000" b="0" i="0" noProof="1">
                <a:solidFill>
                  <a:schemeClr val="bg1"/>
                </a:solidFill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  <a:ea typeface="+mj-ea"/>
                <a:cs typeface="+mj-cs"/>
              </a:rPr>
              <a:t>AVANCES PROYECTO DE ANALISIS GEOESPACIAL:</a:t>
            </a:r>
            <a:br>
              <a:rPr lang="es-ES" sz="3000" b="0" i="0" noProof="1">
                <a:solidFill>
                  <a:schemeClr val="bg1"/>
                </a:solidFill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  <a:ea typeface="+mj-ea"/>
                <a:cs typeface="+mj-cs"/>
              </a:rPr>
            </a:br>
            <a:br>
              <a:rPr lang="es-ES" sz="3000" b="0" i="0" noProof="1">
                <a:solidFill>
                  <a:schemeClr val="bg1"/>
                </a:solidFill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  <a:ea typeface="+mj-ea"/>
                <a:cs typeface="+mj-cs"/>
              </a:rPr>
            </a:br>
            <a:r>
              <a:rPr lang="es-ES" sz="2800" b="0" i="0" noProof="1">
                <a:solidFill>
                  <a:schemeClr val="accent1">
                    <a:lumMod val="50000"/>
                  </a:schemeClr>
                </a:solidFill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  <a:ea typeface="+mj-ea"/>
                <a:cs typeface="+mj-cs"/>
              </a:rPr>
              <a:t>ANALISIS GEOESPACIAL PARA LA SELECCIÓN DE ZONAS DE ALMACENAMIENTO SUBTERRANEO EN COLOMBIA: CASO SINU-SAN JACINTO</a:t>
            </a:r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1CDD6DFE-0589-D229-AE1D-64ACFA03A45E}"/>
              </a:ext>
            </a:extLst>
          </p:cNvPr>
          <p:cNvSpPr txBox="1">
            <a:spLocks/>
          </p:cNvSpPr>
          <p:nvPr/>
        </p:nvSpPr>
        <p:spPr>
          <a:xfrm>
            <a:off x="-170285" y="3505441"/>
            <a:ext cx="5490593" cy="242868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0" kern="12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CO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  <a:t>Angie Lorena Garcia Ariza</a:t>
            </a: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endParaRPr lang="es-CO" sz="3000" noProof="1">
              <a:effectLst>
                <a:outerShdw blurRad="88900" algn="ctr">
                  <a:prstClr val="black">
                    <a:alpha val="35000"/>
                  </a:prstClr>
                </a:outerShdw>
              </a:effectLst>
              <a:latin typeface="Cambria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CO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  <a:t>Maestría en Ingeniería de Recursos Minerales</a:t>
            </a: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CO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  <a:t>Universidad Nacional de Colombia - Sede Medellín</a:t>
            </a:r>
          </a:p>
          <a:p>
            <a:pPr algn="ctr">
              <a:spcBef>
                <a:spcPts val="0"/>
              </a:spcBef>
            </a:pPr>
            <a:endParaRPr lang="es-CO" sz="3000" noProof="1">
              <a:effectLst>
                <a:outerShdw blurRad="88900" algn="ctr">
                  <a:prstClr val="black">
                    <a:alpha val="35000"/>
                  </a:prstClr>
                </a:outerShdw>
              </a:effectLst>
              <a:latin typeface="Cambria"/>
            </a:endParaRPr>
          </a:p>
          <a:p>
            <a:pPr algn="ctr">
              <a:spcBef>
                <a:spcPts val="0"/>
              </a:spcBef>
            </a:pPr>
            <a:endParaRPr lang="es-CO" sz="3000" noProof="1">
              <a:effectLst>
                <a:outerShdw blurRad="88900" algn="ctr">
                  <a:prstClr val="black">
                    <a:alpha val="35000"/>
                  </a:prstClr>
                </a:outerShdw>
              </a:effectLst>
              <a:latin typeface="Cambria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CO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  <a:t>Medellín, Colombia</a:t>
            </a: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CO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  <a:t>2023</a:t>
            </a:r>
          </a:p>
          <a:p>
            <a:pPr algn="ctr">
              <a:spcBef>
                <a:spcPts val="0"/>
              </a:spcBef>
            </a:pPr>
            <a:br>
              <a:rPr lang="es-ES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</a:br>
            <a:endParaRPr lang="es-ES" sz="3000" noProof="1">
              <a:solidFill>
                <a:schemeClr val="accent1">
                  <a:lumMod val="50000"/>
                </a:schemeClr>
              </a:solidFill>
              <a:effectLst>
                <a:outerShdw blurRad="88900" algn="ctr">
                  <a:prstClr val="black">
                    <a:alpha val="35000"/>
                  </a:prstClr>
                </a:outerShdw>
              </a:effectLst>
              <a:latin typeface="Cambria"/>
            </a:endParaRPr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9C3BC069-6D73-0DED-A57E-EAE9D9CE4C8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BEBEB"/>
              </a:clrFrom>
              <a:clrTo>
                <a:srgbClr val="EBEBE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308" y="1844824"/>
            <a:ext cx="7040782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83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49324" y="643851"/>
            <a:ext cx="7102524" cy="961786"/>
          </a:xfrm>
        </p:spPr>
        <p:txBody>
          <a:bodyPr>
            <a:noAutofit/>
          </a:bodyPr>
          <a:lstStyle/>
          <a:p>
            <a:r>
              <a:rPr lang="en-US" sz="5100" dirty="0"/>
              <a:t>1. </a:t>
            </a:r>
            <a:r>
              <a:rPr lang="es-CO" sz="5100" dirty="0"/>
              <a:t>UBICACIÓN DE CUERPOS DE LODO</a:t>
            </a:r>
            <a:endParaRPr lang="en-US" sz="51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C65B865-4366-5EA0-81ED-39F71D99F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48" y="404664"/>
            <a:ext cx="3742263" cy="5400600"/>
          </a:xfrm>
          <a:prstGeom prst="rect">
            <a:avLst/>
          </a:prstGeom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62729FBE-A2B0-83EB-847D-073DE762DCDE}"/>
              </a:ext>
            </a:extLst>
          </p:cNvPr>
          <p:cNvGrpSpPr/>
          <p:nvPr/>
        </p:nvGrpSpPr>
        <p:grpSpPr>
          <a:xfrm>
            <a:off x="765820" y="1661927"/>
            <a:ext cx="4824536" cy="4359034"/>
            <a:chOff x="837828" y="1772816"/>
            <a:chExt cx="4564139" cy="4118857"/>
          </a:xfrm>
        </p:grpSpPr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2C1C861F-B3B0-25FF-5BA1-575B84B32E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7508" t="7990" r="58270" b="14291"/>
            <a:stretch/>
          </p:blipFill>
          <p:spPr>
            <a:xfrm>
              <a:off x="837828" y="1772816"/>
              <a:ext cx="4564139" cy="4118857"/>
            </a:xfrm>
            <a:prstGeom prst="rect">
              <a:avLst/>
            </a:prstGeom>
            <a:ln w="28575">
              <a:solidFill>
                <a:schemeClr val="tx2"/>
              </a:solidFill>
            </a:ln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9CCC56F8-CC39-DD85-7CC8-326AEB75A3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5188" t="10090" r="57089" b="7989"/>
            <a:stretch/>
          </p:blipFill>
          <p:spPr>
            <a:xfrm>
              <a:off x="981845" y="1921030"/>
              <a:ext cx="1661723" cy="2160240"/>
            </a:xfrm>
            <a:prstGeom prst="rect">
              <a:avLst/>
            </a:prstGeom>
            <a:ln w="19050">
              <a:solidFill>
                <a:schemeClr val="tx2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08544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E71AD3AE-8D5A-8D77-469E-D0EFC9E2E34B}"/>
              </a:ext>
            </a:extLst>
          </p:cNvPr>
          <p:cNvSpPr txBox="1">
            <a:spLocks/>
          </p:cNvSpPr>
          <p:nvPr/>
        </p:nvSpPr>
        <p:spPr>
          <a:xfrm>
            <a:off x="621804" y="379512"/>
            <a:ext cx="5638801" cy="9144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000" dirty="0"/>
              <a:t>2.CARGA DE DATOS</a:t>
            </a:r>
          </a:p>
        </p:txBody>
      </p:sp>
      <p:sp>
        <p:nvSpPr>
          <p:cNvPr id="21" name="Subtítulo 5">
            <a:extLst>
              <a:ext uri="{FF2B5EF4-FFF2-40B4-BE49-F238E27FC236}">
                <a16:creationId xmlns:a16="http://schemas.microsoft.com/office/drawing/2014/main" id="{CB2763CB-D15F-0817-A7A8-445A23E8CFA1}"/>
              </a:ext>
            </a:extLst>
          </p:cNvPr>
          <p:cNvSpPr txBox="1">
            <a:spLocks/>
          </p:cNvSpPr>
          <p:nvPr/>
        </p:nvSpPr>
        <p:spPr>
          <a:xfrm>
            <a:off x="216869" y="1568108"/>
            <a:ext cx="10470360" cy="4692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endParaRPr lang="es-CO" sz="1700" dirty="0">
              <a:solidFill>
                <a:schemeClr val="tx2"/>
              </a:solidFill>
            </a:endParaRPr>
          </a:p>
          <a:p>
            <a:pPr marL="0" indent="0" algn="just">
              <a:lnSpc>
                <a:spcPct val="120000"/>
              </a:lnSpc>
              <a:buNone/>
            </a:pPr>
            <a:endParaRPr lang="es-CO" sz="1700" dirty="0">
              <a:solidFill>
                <a:schemeClr val="tx2"/>
              </a:solidFill>
            </a:endParaRPr>
          </a:p>
        </p:txBody>
      </p:sp>
      <p:sp>
        <p:nvSpPr>
          <p:cNvPr id="23" name="Subtítulo 5">
            <a:extLst>
              <a:ext uri="{FF2B5EF4-FFF2-40B4-BE49-F238E27FC236}">
                <a16:creationId xmlns:a16="http://schemas.microsoft.com/office/drawing/2014/main" id="{69100C9C-CAD8-AD48-F534-384949753245}"/>
              </a:ext>
            </a:extLst>
          </p:cNvPr>
          <p:cNvSpPr txBox="1">
            <a:spLocks/>
          </p:cNvSpPr>
          <p:nvPr/>
        </p:nvSpPr>
        <p:spPr>
          <a:xfrm>
            <a:off x="203320" y="2452835"/>
            <a:ext cx="6020309" cy="214548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es-CO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AAA62D6-32FF-4BA1-831A-64B0803EF9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82"/>
          <a:stretch/>
        </p:blipFill>
        <p:spPr>
          <a:xfrm>
            <a:off x="160774" y="2185512"/>
            <a:ext cx="2202404" cy="41958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9A113DE-7278-C174-C66C-8AF1FB961A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939" y="2185512"/>
            <a:ext cx="3200092" cy="41958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254A3D7-971F-9DF0-D230-6650E2EEE6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126" y="2185512"/>
            <a:ext cx="3356653" cy="41958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8F7DDDB-FD9E-1C6E-5E49-7F765084A86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930" y="3000296"/>
            <a:ext cx="2633817" cy="23649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A367450C-E09E-D345-080C-460B21C4EBCD}"/>
              </a:ext>
            </a:extLst>
          </p:cNvPr>
          <p:cNvSpPr txBox="1"/>
          <p:nvPr/>
        </p:nvSpPr>
        <p:spPr>
          <a:xfrm>
            <a:off x="570874" y="1680100"/>
            <a:ext cx="1140108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s-CO" sz="2400" dirty="0"/>
              <a:t>Emisiones                       Pozos                                 Sísmica 2D                          Sísmica 3D           </a:t>
            </a:r>
          </a:p>
        </p:txBody>
      </p:sp>
    </p:spTree>
    <p:extLst>
      <p:ext uri="{BB962C8B-B14F-4D97-AF65-F5344CB8AC3E}">
        <p14:creationId xmlns:p14="http://schemas.microsoft.com/office/powerpoint/2010/main" val="112647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DBECF34-365C-5ED7-9D2A-1C2F219C1152}"/>
              </a:ext>
            </a:extLst>
          </p:cNvPr>
          <p:cNvSpPr/>
          <p:nvPr/>
        </p:nvSpPr>
        <p:spPr>
          <a:xfrm>
            <a:off x="1557908" y="980728"/>
            <a:ext cx="8676793" cy="4896544"/>
          </a:xfrm>
          <a:prstGeom prst="rect">
            <a:avLst/>
          </a:prstGeom>
          <a:solidFill>
            <a:srgbClr val="9DC09E"/>
          </a:solidFill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09D792-44EF-9924-E950-B57C207C3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9996" y="563562"/>
            <a:ext cx="8545016" cy="1189038"/>
          </a:xfrm>
        </p:spPr>
        <p:txBody>
          <a:bodyPr/>
          <a:lstStyle/>
          <a:p>
            <a:r>
              <a:rPr lang="es-CO" dirty="0"/>
              <a:t>Unificar Sistema de Coordenadas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1B1B81CA-682C-DD85-A61E-3E38F9A698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766" y="1981200"/>
            <a:ext cx="3506294" cy="3392016"/>
          </a:xfrm>
          <a:ln>
            <a:solidFill>
              <a:schemeClr val="tx2"/>
            </a:solidFill>
          </a:ln>
        </p:spPr>
      </p:pic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34B67DA0-CB3A-F952-855B-7D313BE9EF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792"/>
          <a:stretch/>
        </p:blipFill>
        <p:spPr>
          <a:xfrm>
            <a:off x="5590356" y="1981200"/>
            <a:ext cx="4143953" cy="5453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EAA6EB8B-B12C-0F1A-197F-D52C32BF1AD6}"/>
              </a:ext>
            </a:extLst>
          </p:cNvPr>
          <p:cNvSpPr txBox="1">
            <a:spLocks/>
          </p:cNvSpPr>
          <p:nvPr/>
        </p:nvSpPr>
        <p:spPr>
          <a:xfrm>
            <a:off x="5573488" y="2636912"/>
            <a:ext cx="4661213" cy="259228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buNone/>
            </a:pPr>
            <a:r>
              <a:rPr lang="es-CO" sz="1400" b="1" dirty="0">
                <a:solidFill>
                  <a:schemeClr val="tx2"/>
                </a:solidFill>
                <a:latin typeface="inherit"/>
              </a:rPr>
              <a:t>Unidad</a:t>
            </a: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 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metro</a:t>
            </a:r>
          </a:p>
          <a:p>
            <a:pPr marL="0" indent="0" algn="l" fontAlgn="base">
              <a:buNone/>
            </a:pPr>
            <a:r>
              <a:rPr lang="es-CO" sz="1400" b="1" i="0" dirty="0" err="1">
                <a:solidFill>
                  <a:schemeClr val="tx2"/>
                </a:solidFill>
                <a:effectLst/>
                <a:latin typeface="inherit"/>
              </a:rPr>
              <a:t>Geodetic</a:t>
            </a: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 CRS: </a:t>
            </a:r>
            <a:r>
              <a:rPr lang="es-CO" sz="1400" b="0" i="0" strike="noStrike" dirty="0">
                <a:solidFill>
                  <a:schemeClr val="tx2"/>
                </a:solidFill>
                <a:effectLst/>
                <a:latin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MAGNA-SIRGAS</a:t>
            </a:r>
            <a:endParaRPr lang="es-CO" sz="1400" b="0" i="0" dirty="0">
              <a:solidFill>
                <a:schemeClr val="tx2"/>
              </a:solidFill>
              <a:effectLst/>
              <a:latin typeface="Open Sans" panose="020B0606030504020204" pitchFamily="34" charset="0"/>
            </a:endParaRPr>
          </a:p>
          <a:p>
            <a:pPr marL="0" indent="0" algn="l" fontAlgn="base">
              <a:buNone/>
            </a:pP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Datum: </a:t>
            </a:r>
            <a:r>
              <a:rPr lang="es-CO" sz="1400" b="0" i="0" strike="noStrike" dirty="0">
                <a:solidFill>
                  <a:srgbClr val="B1754C"/>
                </a:solidFill>
                <a:effectLst/>
                <a:latin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Marco </a:t>
            </a:r>
            <a:r>
              <a:rPr lang="es-CO" sz="1400" b="0" i="0" strike="noStrike" dirty="0" err="1">
                <a:solidFill>
                  <a:srgbClr val="B1754C"/>
                </a:solidFill>
                <a:effectLst/>
                <a:latin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Geocentrico</a:t>
            </a:r>
            <a:r>
              <a:rPr lang="es-CO" sz="1400" b="0" i="0" strike="noStrike" dirty="0">
                <a:solidFill>
                  <a:schemeClr val="tx2"/>
                </a:solidFill>
                <a:effectLst/>
                <a:latin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Nacional de Referencia</a:t>
            </a:r>
            <a:endParaRPr lang="es-CO" sz="1400" b="0" i="0" dirty="0">
              <a:solidFill>
                <a:schemeClr val="tx2"/>
              </a:solidFill>
              <a:effectLst/>
              <a:latin typeface="Open Sans" panose="020B0606030504020204" pitchFamily="34" charset="0"/>
            </a:endParaRPr>
          </a:p>
          <a:p>
            <a:pPr marL="0" indent="0" algn="l" fontAlgn="base">
              <a:buNone/>
            </a:pPr>
            <a:r>
              <a:rPr lang="es-CO" sz="1400" b="1" i="0" dirty="0" err="1">
                <a:solidFill>
                  <a:schemeClr val="tx2"/>
                </a:solidFill>
                <a:effectLst/>
                <a:latin typeface="inherit"/>
              </a:rPr>
              <a:t>Ellipsoide</a:t>
            </a: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: </a:t>
            </a:r>
            <a:r>
              <a:rPr lang="es-CO" sz="1400" b="0" i="0" strike="noStrike" dirty="0">
                <a:solidFill>
                  <a:schemeClr val="tx2"/>
                </a:solidFill>
                <a:effectLst/>
                <a:latin typeface="Open Sans" panose="020B0606030504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GRS 1980</a:t>
            </a:r>
            <a:endParaRPr lang="es-CO" sz="1400" b="0" i="0" dirty="0">
              <a:solidFill>
                <a:schemeClr val="tx2"/>
              </a:solidFill>
              <a:effectLst/>
              <a:latin typeface="Open Sans" panose="020B0606030504020204" pitchFamily="34" charset="0"/>
            </a:endParaRPr>
          </a:p>
          <a:p>
            <a:pPr marL="0" indent="0" algn="l" fontAlgn="base">
              <a:buNone/>
            </a:pP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Prime </a:t>
            </a:r>
            <a:r>
              <a:rPr lang="es-CO" sz="1400" b="1" i="0" dirty="0" err="1">
                <a:solidFill>
                  <a:schemeClr val="tx2"/>
                </a:solidFill>
                <a:effectLst/>
                <a:latin typeface="inherit"/>
              </a:rPr>
              <a:t>meridian</a:t>
            </a: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: </a:t>
            </a:r>
            <a:r>
              <a:rPr lang="es-CO" sz="1400" b="0" i="0" strike="noStrike" dirty="0">
                <a:solidFill>
                  <a:schemeClr val="tx2"/>
                </a:solidFill>
                <a:effectLst/>
                <a:latin typeface="Open Sans" panose="020B0606030504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Greenwich</a:t>
            </a:r>
            <a:endParaRPr lang="es-CO" sz="1400" b="0" i="0" dirty="0">
              <a:solidFill>
                <a:schemeClr val="tx2"/>
              </a:solidFill>
              <a:effectLst/>
              <a:latin typeface="Open Sans" panose="020B0606030504020204" pitchFamily="34" charset="0"/>
            </a:endParaRPr>
          </a:p>
          <a:p>
            <a:pPr marL="0" indent="0" algn="l" fontAlgn="base">
              <a:buNone/>
            </a:pP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Fuente de dato: 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EPSG</a:t>
            </a:r>
          </a:p>
          <a:p>
            <a:pPr marL="0" indent="0" algn="l" fontAlgn="base">
              <a:buNone/>
            </a:pP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Fuente: 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Instituto </a:t>
            </a:r>
            <a:r>
              <a:rPr lang="es-CO" sz="1400" b="0" i="0" dirty="0" err="1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Geografico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CO" sz="1400" b="0" i="0" dirty="0" err="1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Agustin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 Codazzi (IGAC) </a:t>
            </a:r>
            <a:r>
              <a:rPr lang="es-CO" sz="1400" b="0" i="0" dirty="0" err="1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publication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 "Aspectos prácticos de la adopción del Marco Geocéntrico Nacional de Referencia MAGNA-SIRGAS como datum oficial de Colombia". </a:t>
            </a:r>
            <a:r>
              <a:rPr lang="es-CO" sz="1400" b="0" i="0" strike="noStrike" dirty="0">
                <a:solidFill>
                  <a:schemeClr val="tx2"/>
                </a:solidFill>
                <a:effectLst/>
                <a:latin typeface="Open Sans" panose="020B0606030504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http://www.igac.gov.co/MAGNAWEB/DocumentosMAGNA.htm</a:t>
            </a:r>
            <a:endParaRPr lang="es-CO" sz="1400" b="0" i="0" dirty="0">
              <a:solidFill>
                <a:schemeClr val="tx2"/>
              </a:solidFill>
              <a:effectLst/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412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9D06C3E8-37AC-2941-192D-BD284E92075D}"/>
              </a:ext>
            </a:extLst>
          </p:cNvPr>
          <p:cNvSpPr/>
          <p:nvPr/>
        </p:nvSpPr>
        <p:spPr>
          <a:xfrm>
            <a:off x="7750596" y="332656"/>
            <a:ext cx="4248472" cy="5760640"/>
          </a:xfrm>
          <a:prstGeom prst="rect">
            <a:avLst/>
          </a:prstGeom>
          <a:solidFill>
            <a:srgbClr val="F5EECF"/>
          </a:solidFill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4082" y="404664"/>
            <a:ext cx="7132498" cy="914400"/>
          </a:xfrm>
        </p:spPr>
        <p:txBody>
          <a:bodyPr/>
          <a:lstStyle/>
          <a:p>
            <a:r>
              <a:rPr lang="en-US" sz="5100" dirty="0"/>
              <a:t>3. Emisiones por ciudad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88061" y="3783829"/>
            <a:ext cx="6768752" cy="1137454"/>
          </a:xfrm>
        </p:spPr>
        <p:txBody>
          <a:bodyPr>
            <a:normAutofit/>
          </a:bodyPr>
          <a:lstStyle/>
          <a:p>
            <a:r>
              <a:rPr lang="en-US" b="1" dirty="0"/>
              <a:t>BARRANQUILLA, MALAMBO Y SOLEDAD </a:t>
            </a:r>
            <a:r>
              <a:rPr lang="en-US" dirty="0" err="1"/>
              <a:t>presentan</a:t>
            </a:r>
            <a:r>
              <a:rPr lang="en-US" dirty="0"/>
              <a:t> </a:t>
            </a:r>
            <a:r>
              <a:rPr lang="en-US" dirty="0" err="1"/>
              <a:t>segun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inventario</a:t>
            </a:r>
            <a:r>
              <a:rPr lang="en-US" dirty="0"/>
              <a:t>, las </a:t>
            </a:r>
            <a:r>
              <a:rPr lang="en-US" dirty="0" err="1"/>
              <a:t>mayores</a:t>
            </a:r>
            <a:r>
              <a:rPr lang="en-US" dirty="0"/>
              <a:t> </a:t>
            </a:r>
            <a:r>
              <a:rPr lang="en-US" dirty="0" err="1"/>
              <a:t>emisiones</a:t>
            </a:r>
            <a:r>
              <a:rPr lang="en-US" dirty="0"/>
              <a:t> </a:t>
            </a:r>
            <a:r>
              <a:rPr lang="en-US" dirty="0" err="1"/>
              <a:t>dentro</a:t>
            </a:r>
            <a:r>
              <a:rPr lang="en-US" dirty="0"/>
              <a:t> del </a:t>
            </a:r>
            <a:r>
              <a:rPr lang="en-US" dirty="0" err="1"/>
              <a:t>limite</a:t>
            </a:r>
            <a:r>
              <a:rPr lang="en-US" dirty="0"/>
              <a:t> de la Cuenca </a:t>
            </a:r>
            <a:r>
              <a:rPr lang="en-US" dirty="0" err="1"/>
              <a:t>Sinu</a:t>
            </a:r>
            <a:r>
              <a:rPr lang="en-US" dirty="0"/>
              <a:t>-San Jacinto; con un 4171.81 </a:t>
            </a:r>
            <a:r>
              <a:rPr lang="en-US" dirty="0" err="1"/>
              <a:t>Kton</a:t>
            </a:r>
            <a:r>
              <a:rPr lang="en-US" dirty="0"/>
              <a:t>/</a:t>
            </a:r>
            <a:r>
              <a:rPr lang="en-US" dirty="0" err="1"/>
              <a:t>año</a:t>
            </a:r>
            <a:r>
              <a:rPr lang="en-US" dirty="0"/>
              <a:t>.</a:t>
            </a:r>
          </a:p>
        </p:txBody>
      </p:sp>
      <p:sp>
        <p:nvSpPr>
          <p:cNvPr id="7" name="Subtítulo 5">
            <a:extLst>
              <a:ext uri="{FF2B5EF4-FFF2-40B4-BE49-F238E27FC236}">
                <a16:creationId xmlns:a16="http://schemas.microsoft.com/office/drawing/2014/main" id="{585E47CC-2BE3-286F-9DFE-DC6365376DBD}"/>
              </a:ext>
            </a:extLst>
          </p:cNvPr>
          <p:cNvSpPr txBox="1">
            <a:spLocks/>
          </p:cNvSpPr>
          <p:nvPr/>
        </p:nvSpPr>
        <p:spPr>
          <a:xfrm>
            <a:off x="786614" y="3445375"/>
            <a:ext cx="6367123" cy="1288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es-CO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B3CC62D-1F9B-5128-956E-E3D2B66E98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84"/>
          <a:stretch/>
        </p:blipFill>
        <p:spPr>
          <a:xfrm>
            <a:off x="7766720" y="505774"/>
            <a:ext cx="5204373" cy="548641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7C9B623-254E-D623-B510-472C1BCD89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686" r="68501"/>
          <a:stretch/>
        </p:blipFill>
        <p:spPr>
          <a:xfrm>
            <a:off x="7693797" y="4941168"/>
            <a:ext cx="2880320" cy="949907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BF0D3F5B-9721-5572-904B-D799B2ADE3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80" y="1490997"/>
            <a:ext cx="4070036" cy="2120900"/>
          </a:xfrm>
          <a:prstGeom prst="rect">
            <a:avLst/>
          </a:prstGeom>
          <a:ln w="28575">
            <a:solidFill>
              <a:srgbClr val="326734"/>
            </a:solidFill>
          </a:ln>
        </p:spPr>
      </p:pic>
      <p:sp>
        <p:nvSpPr>
          <p:cNvPr id="13" name="Elipse 12">
            <a:extLst>
              <a:ext uri="{FF2B5EF4-FFF2-40B4-BE49-F238E27FC236}">
                <a16:creationId xmlns:a16="http://schemas.microsoft.com/office/drawing/2014/main" id="{D1B8423D-323F-9482-6922-7BB713578FFD}"/>
              </a:ext>
            </a:extLst>
          </p:cNvPr>
          <p:cNvSpPr/>
          <p:nvPr/>
        </p:nvSpPr>
        <p:spPr>
          <a:xfrm>
            <a:off x="10136803" y="1249393"/>
            <a:ext cx="576064" cy="597768"/>
          </a:xfrm>
          <a:prstGeom prst="ellipse">
            <a:avLst/>
          </a:prstGeom>
          <a:noFill/>
          <a:ln w="3810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noFill/>
            </a:endParaRP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8396F7E-90AC-8265-9DF8-F980D3A8CF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63" b="23495"/>
          <a:stretch/>
        </p:blipFill>
        <p:spPr>
          <a:xfrm>
            <a:off x="4588100" y="1490996"/>
            <a:ext cx="2622457" cy="2120900"/>
          </a:xfrm>
          <a:prstGeom prst="rect">
            <a:avLst/>
          </a:prstGeom>
          <a:ln w="28575">
            <a:solidFill>
              <a:srgbClr val="326734"/>
            </a:solidFill>
          </a:ln>
        </p:spPr>
      </p:pic>
      <p:sp>
        <p:nvSpPr>
          <p:cNvPr id="16" name="Marcador de texto 2">
            <a:extLst>
              <a:ext uri="{FF2B5EF4-FFF2-40B4-BE49-F238E27FC236}">
                <a16:creationId xmlns:a16="http://schemas.microsoft.com/office/drawing/2014/main" id="{BB4443E3-78F6-17B6-2714-D00AE95ACD48}"/>
              </a:ext>
            </a:extLst>
          </p:cNvPr>
          <p:cNvSpPr txBox="1">
            <a:spLocks/>
          </p:cNvSpPr>
          <p:nvPr/>
        </p:nvSpPr>
        <p:spPr>
          <a:xfrm>
            <a:off x="474082" y="4906070"/>
            <a:ext cx="6768752" cy="1137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 </a:t>
            </a:r>
            <a:r>
              <a:rPr lang="en-US" dirty="0" err="1"/>
              <a:t>seguido</a:t>
            </a:r>
            <a:r>
              <a:rPr lang="en-US" dirty="0"/>
              <a:t> se </a:t>
            </a:r>
            <a:r>
              <a:rPr lang="en-US" dirty="0" err="1"/>
              <a:t>encuentran</a:t>
            </a:r>
            <a:r>
              <a:rPr lang="en-US" dirty="0"/>
              <a:t> </a:t>
            </a:r>
            <a:r>
              <a:rPr lang="en-US" b="1" dirty="0"/>
              <a:t>MARÍA LA BAJA, CARTAGENA Y EL CARMEN DE BOLIVAR </a:t>
            </a:r>
            <a:r>
              <a:rPr lang="en-US" dirty="0"/>
              <a:t>con </a:t>
            </a:r>
            <a:r>
              <a:rPr lang="en-US" dirty="0" err="1"/>
              <a:t>emisiones</a:t>
            </a:r>
            <a:r>
              <a:rPr lang="en-US" dirty="0"/>
              <a:t> de 1869.520 </a:t>
            </a:r>
            <a:r>
              <a:rPr lang="en-US" dirty="0" err="1"/>
              <a:t>Kton</a:t>
            </a:r>
            <a:r>
              <a:rPr lang="en-US" dirty="0"/>
              <a:t>/</a:t>
            </a:r>
            <a:r>
              <a:rPr lang="en-US" dirty="0" err="1"/>
              <a:t>año</a:t>
            </a:r>
            <a:r>
              <a:rPr lang="en-US" dirty="0"/>
              <a:t>.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0AD474A4-4947-D62F-3EDD-4119080CF4B8}"/>
              </a:ext>
            </a:extLst>
          </p:cNvPr>
          <p:cNvSpPr/>
          <p:nvPr/>
        </p:nvSpPr>
        <p:spPr>
          <a:xfrm rot="20413169">
            <a:off x="9530942" y="1598904"/>
            <a:ext cx="823182" cy="1417207"/>
          </a:xfrm>
          <a:prstGeom prst="ellipse">
            <a:avLst/>
          </a:prstGeom>
          <a:noFill/>
          <a:ln w="3810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4638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606579" y="188640"/>
            <a:ext cx="4401881" cy="604867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1800" b="1" dirty="0">
                <a:solidFill>
                  <a:schemeClr val="bg1">
                    <a:lumMod val="95000"/>
                  </a:schemeClr>
                </a:solidFill>
              </a:rPr>
              <a:t>HISTOGRAMA DE DATOS DE EMISIONES</a:t>
            </a:r>
          </a:p>
          <a:p>
            <a:pPr algn="just"/>
            <a:endParaRPr lang="en-US" dirty="0">
              <a:solidFill>
                <a:schemeClr val="tx2"/>
              </a:solidFill>
            </a:endParaRPr>
          </a:p>
          <a:p>
            <a:pPr algn="just"/>
            <a:r>
              <a:rPr lang="en-US" dirty="0">
                <a:solidFill>
                  <a:schemeClr val="tx2"/>
                </a:solidFill>
              </a:rPr>
              <a:t>El </a:t>
            </a:r>
            <a:r>
              <a:rPr lang="en-US" dirty="0" err="1">
                <a:solidFill>
                  <a:schemeClr val="tx2"/>
                </a:solidFill>
              </a:rPr>
              <a:t>eje</a:t>
            </a:r>
            <a:r>
              <a:rPr lang="en-US" dirty="0">
                <a:solidFill>
                  <a:schemeClr val="tx2"/>
                </a:solidFill>
              </a:rPr>
              <a:t> X </a:t>
            </a:r>
            <a:r>
              <a:rPr lang="en-US" dirty="0" err="1">
                <a:solidFill>
                  <a:schemeClr val="tx2"/>
                </a:solidFill>
              </a:rPr>
              <a:t>muestra</a:t>
            </a:r>
            <a:r>
              <a:rPr lang="en-US" dirty="0">
                <a:solidFill>
                  <a:schemeClr val="tx2"/>
                </a:solidFill>
              </a:rPr>
              <a:t> la </a:t>
            </a:r>
            <a:r>
              <a:rPr lang="en-US" dirty="0" err="1">
                <a:solidFill>
                  <a:schemeClr val="tx2"/>
                </a:solidFill>
              </a:rPr>
              <a:t>cantidad</a:t>
            </a:r>
            <a:r>
              <a:rPr lang="en-US" dirty="0">
                <a:solidFill>
                  <a:schemeClr val="tx2"/>
                </a:solidFill>
              </a:rPr>
              <a:t> de </a:t>
            </a:r>
            <a:r>
              <a:rPr lang="en-US" dirty="0" err="1">
                <a:solidFill>
                  <a:schemeClr val="tx2"/>
                </a:solidFill>
              </a:rPr>
              <a:t>emisiones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generadas</a:t>
            </a:r>
            <a:r>
              <a:rPr lang="en-US" dirty="0">
                <a:solidFill>
                  <a:schemeClr val="tx2"/>
                </a:solidFill>
              </a:rPr>
              <a:t> y </a:t>
            </a:r>
            <a:r>
              <a:rPr lang="en-US" dirty="0" err="1">
                <a:solidFill>
                  <a:schemeClr val="tx2"/>
                </a:solidFill>
              </a:rPr>
              <a:t>el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eje</a:t>
            </a:r>
            <a:r>
              <a:rPr lang="en-US" dirty="0">
                <a:solidFill>
                  <a:schemeClr val="tx2"/>
                </a:solidFill>
              </a:rPr>
              <a:t> Y </a:t>
            </a:r>
            <a:r>
              <a:rPr lang="en-US" dirty="0" err="1">
                <a:solidFill>
                  <a:schemeClr val="tx2"/>
                </a:solidFill>
              </a:rPr>
              <a:t>nos</a:t>
            </a:r>
            <a:r>
              <a:rPr lang="en-US" dirty="0">
                <a:solidFill>
                  <a:schemeClr val="tx2"/>
                </a:solidFill>
              </a:rPr>
              <a:t> la </a:t>
            </a:r>
            <a:r>
              <a:rPr lang="en-US" dirty="0" err="1">
                <a:solidFill>
                  <a:schemeClr val="tx2"/>
                </a:solidFill>
              </a:rPr>
              <a:t>densidad</a:t>
            </a:r>
            <a:r>
              <a:rPr lang="en-US" dirty="0">
                <a:solidFill>
                  <a:schemeClr val="tx2"/>
                </a:solidFill>
              </a:rPr>
              <a:t> de </a:t>
            </a:r>
            <a:r>
              <a:rPr lang="en-US" dirty="0" err="1">
                <a:solidFill>
                  <a:schemeClr val="tx2"/>
                </a:solidFill>
              </a:rPr>
              <a:t>ciudades</a:t>
            </a:r>
            <a:r>
              <a:rPr lang="en-US" dirty="0">
                <a:solidFill>
                  <a:schemeClr val="tx2"/>
                </a:solidFill>
              </a:rPr>
              <a:t> que </a:t>
            </a:r>
            <a:r>
              <a:rPr lang="en-US" dirty="0" err="1">
                <a:solidFill>
                  <a:schemeClr val="tx2"/>
                </a:solidFill>
              </a:rPr>
              <a:t>generan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esta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misma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cantidad</a:t>
            </a:r>
            <a:r>
              <a:rPr lang="en-US" dirty="0">
                <a:solidFill>
                  <a:schemeClr val="tx2"/>
                </a:solidFill>
              </a:rPr>
              <a:t> de </a:t>
            </a:r>
            <a:r>
              <a:rPr lang="en-US" dirty="0" err="1">
                <a:solidFill>
                  <a:schemeClr val="tx2"/>
                </a:solidFill>
              </a:rPr>
              <a:t>emisiones</a:t>
            </a:r>
            <a:r>
              <a:rPr lang="en-US" dirty="0">
                <a:solidFill>
                  <a:schemeClr val="tx2"/>
                </a:solidFill>
              </a:rPr>
              <a:t>. </a:t>
            </a:r>
          </a:p>
          <a:p>
            <a:pPr algn="just"/>
            <a:endParaRPr lang="en-US" dirty="0">
              <a:solidFill>
                <a:schemeClr val="tx2"/>
              </a:solidFill>
            </a:endParaRPr>
          </a:p>
          <a:p>
            <a:pPr algn="just"/>
            <a:r>
              <a:rPr lang="es-CO" dirty="0">
                <a:solidFill>
                  <a:schemeClr val="tx2"/>
                </a:solidFill>
              </a:rPr>
              <a:t>Se utilizó este método para verificar que no se esté omitiendo alguna ciudad relevante en cuanto a la emisión de CO2, además de las seis ciudades con mayor cantidad de emisiones que ya se han identificado.</a:t>
            </a:r>
          </a:p>
          <a:p>
            <a:pPr algn="just"/>
            <a:endParaRPr lang="es-CO" dirty="0">
              <a:solidFill>
                <a:schemeClr val="tx2"/>
              </a:solidFill>
            </a:endParaRPr>
          </a:p>
          <a:p>
            <a:pPr algn="just"/>
            <a:r>
              <a:rPr lang="es-CO" b="1" u="sng" dirty="0">
                <a:solidFill>
                  <a:schemeClr val="accent1">
                    <a:lumMod val="50000"/>
                  </a:schemeClr>
                </a:solidFill>
              </a:rPr>
              <a:t>Conclusión: </a:t>
            </a:r>
          </a:p>
          <a:p>
            <a:pPr algn="just"/>
            <a:endParaRPr lang="es-CO" b="1" u="sng" dirty="0">
              <a:solidFill>
                <a:schemeClr val="accent1">
                  <a:lumMod val="50000"/>
                </a:schemeClr>
              </a:solidFill>
            </a:endParaRPr>
          </a:p>
          <a:p>
            <a:pPr algn="just"/>
            <a:r>
              <a:rPr lang="es-CO" dirty="0">
                <a:solidFill>
                  <a:schemeClr val="tx2"/>
                </a:solidFill>
              </a:rPr>
              <a:t>Solo las seis ciudades identificadas anteriormente presentan una </a:t>
            </a:r>
            <a:r>
              <a:rPr lang="es-CO" dirty="0" err="1">
                <a:solidFill>
                  <a:schemeClr val="tx2"/>
                </a:solidFill>
              </a:rPr>
              <a:t>una</a:t>
            </a:r>
            <a:r>
              <a:rPr lang="es-CO" dirty="0">
                <a:solidFill>
                  <a:schemeClr val="tx2"/>
                </a:solidFill>
              </a:rPr>
              <a:t> cantidad de emisiones relevante para este estudio, mientras las demás ciudades que se encuentran en la cuenca Sinú San Jacinto, generan de 511 a 6.66 </a:t>
            </a:r>
            <a:r>
              <a:rPr lang="es-CO" dirty="0" err="1">
                <a:solidFill>
                  <a:schemeClr val="tx2"/>
                </a:solidFill>
              </a:rPr>
              <a:t>Kton</a:t>
            </a:r>
            <a:r>
              <a:rPr lang="es-CO" dirty="0">
                <a:solidFill>
                  <a:schemeClr val="tx2"/>
                </a:solidFill>
              </a:rPr>
              <a:t>/año de CO2 de emisiones.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EFECA589-DE6E-76B8-C5EA-6652E3BDEE72}"/>
              </a:ext>
            </a:extLst>
          </p:cNvPr>
          <p:cNvSpPr txBox="1">
            <a:spLocks/>
          </p:cNvSpPr>
          <p:nvPr/>
        </p:nvSpPr>
        <p:spPr>
          <a:xfrm>
            <a:off x="565491" y="2663428"/>
            <a:ext cx="6367123" cy="1288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es-CO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0284C1B-3895-8247-705F-BC302F7A1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12" y="1340768"/>
            <a:ext cx="6120680" cy="4735055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39F5594B-50BC-91BE-7603-FB2D27DE1526}"/>
              </a:ext>
            </a:extLst>
          </p:cNvPr>
          <p:cNvSpPr/>
          <p:nvPr/>
        </p:nvSpPr>
        <p:spPr>
          <a:xfrm>
            <a:off x="1341884" y="1484784"/>
            <a:ext cx="936104" cy="4015579"/>
          </a:xfrm>
          <a:prstGeom prst="rect">
            <a:avLst/>
          </a:pr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AD642A2-339C-E28C-0F76-ADD762971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61" y="416351"/>
            <a:ext cx="6659782" cy="814206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69738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040C1F-ED48-AA9D-962D-40EBE8E87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5501" y="764704"/>
            <a:ext cx="2670639" cy="727248"/>
          </a:xfrm>
        </p:spPr>
        <p:txBody>
          <a:bodyPr>
            <a:normAutofit/>
          </a:bodyPr>
          <a:lstStyle/>
          <a:p>
            <a:r>
              <a:rPr lang="es-CO" sz="1500" dirty="0">
                <a:solidFill>
                  <a:schemeClr val="tx2"/>
                </a:solidFill>
              </a:rPr>
              <a:t>Centroides de Ciudades</a:t>
            </a:r>
          </a:p>
          <a:p>
            <a:r>
              <a:rPr lang="es-CO" sz="1500" dirty="0">
                <a:solidFill>
                  <a:schemeClr val="tx2"/>
                </a:solidFill>
              </a:rPr>
              <a:t>Con mayores emisiones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D9B34FB-F3C7-57DA-DFFF-2CB13737736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91" t="11624" r="26621" b="5703"/>
          <a:stretch/>
        </p:blipFill>
        <p:spPr>
          <a:xfrm>
            <a:off x="470282" y="1301316"/>
            <a:ext cx="2992668" cy="3866728"/>
          </a:xfrm>
          <a:prstGeom prst="rect">
            <a:avLst/>
          </a:prstGeom>
        </p:spPr>
      </p:pic>
      <p:grpSp>
        <p:nvGrpSpPr>
          <p:cNvPr id="2" name="Grupo 1">
            <a:extLst>
              <a:ext uri="{FF2B5EF4-FFF2-40B4-BE49-F238E27FC236}">
                <a16:creationId xmlns:a16="http://schemas.microsoft.com/office/drawing/2014/main" id="{23CE7BF6-8062-F828-F4F0-1B7F6906834B}"/>
              </a:ext>
            </a:extLst>
          </p:cNvPr>
          <p:cNvGrpSpPr/>
          <p:nvPr/>
        </p:nvGrpSpPr>
        <p:grpSpPr>
          <a:xfrm>
            <a:off x="3821824" y="1313165"/>
            <a:ext cx="2992668" cy="3866728"/>
            <a:chOff x="3821824" y="1313165"/>
            <a:chExt cx="2992668" cy="3866728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D9B64094-9482-DAEC-D2AC-F703F074A6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391" t="11624" r="26621" b="5703"/>
            <a:stretch/>
          </p:blipFill>
          <p:spPr>
            <a:xfrm>
              <a:off x="3821824" y="1313165"/>
              <a:ext cx="2992668" cy="3866728"/>
            </a:xfrm>
            <a:prstGeom prst="rect">
              <a:avLst/>
            </a:prstGeom>
          </p:spPr>
        </p:pic>
        <p:sp>
          <p:nvSpPr>
            <p:cNvPr id="7" name="Forma libre: forma 6">
              <a:extLst>
                <a:ext uri="{FF2B5EF4-FFF2-40B4-BE49-F238E27FC236}">
                  <a16:creationId xmlns:a16="http://schemas.microsoft.com/office/drawing/2014/main" id="{44E76FE7-7FF0-C5A8-9977-49B04C2C7B4D}"/>
                </a:ext>
              </a:extLst>
            </p:cNvPr>
            <p:cNvSpPr/>
            <p:nvPr/>
          </p:nvSpPr>
          <p:spPr>
            <a:xfrm>
              <a:off x="5514350" y="1598531"/>
              <a:ext cx="574003" cy="1071250"/>
            </a:xfrm>
            <a:custGeom>
              <a:avLst/>
              <a:gdLst>
                <a:gd name="connsiteX0" fmla="*/ 0 w 574003"/>
                <a:gd name="connsiteY0" fmla="*/ 440514 h 1071250"/>
                <a:gd name="connsiteX1" fmla="*/ 86768 w 574003"/>
                <a:gd name="connsiteY1" fmla="*/ 847656 h 1071250"/>
                <a:gd name="connsiteX2" fmla="*/ 210246 w 574003"/>
                <a:gd name="connsiteY2" fmla="*/ 1071250 h 1071250"/>
                <a:gd name="connsiteX3" fmla="*/ 540631 w 574003"/>
                <a:gd name="connsiteY3" fmla="*/ 116803 h 1071250"/>
                <a:gd name="connsiteX4" fmla="*/ 574003 w 574003"/>
                <a:gd name="connsiteY4" fmla="*/ 50059 h 1071250"/>
                <a:gd name="connsiteX5" fmla="*/ 523945 w 574003"/>
                <a:gd name="connsiteY5" fmla="*/ 0 h 1071250"/>
                <a:gd name="connsiteX6" fmla="*/ 0 w 574003"/>
                <a:gd name="connsiteY6" fmla="*/ 440514 h 107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4003" h="1071250">
                  <a:moveTo>
                    <a:pt x="0" y="440514"/>
                  </a:moveTo>
                  <a:lnTo>
                    <a:pt x="86768" y="847656"/>
                  </a:lnTo>
                  <a:lnTo>
                    <a:pt x="210246" y="1071250"/>
                  </a:lnTo>
                  <a:lnTo>
                    <a:pt x="540631" y="116803"/>
                  </a:lnTo>
                  <a:lnTo>
                    <a:pt x="574003" y="50059"/>
                  </a:lnTo>
                  <a:lnTo>
                    <a:pt x="523945" y="0"/>
                  </a:lnTo>
                  <a:lnTo>
                    <a:pt x="0" y="440514"/>
                  </a:lnTo>
                  <a:close/>
                </a:path>
              </a:pathLst>
            </a:custGeom>
            <a:noFill/>
            <a:ln>
              <a:solidFill>
                <a:srgbClr val="FF0000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/>
            </a:p>
          </p:txBody>
        </p:sp>
      </p:grp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7FB4E0D9-4E6B-B745-287E-0AF2C88035CE}"/>
              </a:ext>
            </a:extLst>
          </p:cNvPr>
          <p:cNvSpPr txBox="1">
            <a:spLocks/>
          </p:cNvSpPr>
          <p:nvPr/>
        </p:nvSpPr>
        <p:spPr>
          <a:xfrm>
            <a:off x="4116359" y="764704"/>
            <a:ext cx="2670639" cy="7272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CO" sz="1500" dirty="0">
                <a:solidFill>
                  <a:schemeClr val="tx2"/>
                </a:solidFill>
              </a:rPr>
              <a:t>Área más cercana a las mayores fuentes de emisiones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95C0509A-65ED-E2CE-C1F2-E088E10EA025}"/>
              </a:ext>
            </a:extLst>
          </p:cNvPr>
          <p:cNvSpPr txBox="1">
            <a:spLocks/>
          </p:cNvSpPr>
          <p:nvPr/>
        </p:nvSpPr>
        <p:spPr>
          <a:xfrm>
            <a:off x="7692567" y="419338"/>
            <a:ext cx="4306501" cy="1137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b="1" dirty="0">
                <a:solidFill>
                  <a:schemeClr val="bg1"/>
                </a:solidFill>
              </a:rPr>
              <a:t>ANALISIS DE CIUDADES: FUENTES DE MAYORES EMISIONES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14E91152-DD16-4131-7E79-3B2CCB423FD9}"/>
              </a:ext>
            </a:extLst>
          </p:cNvPr>
          <p:cNvSpPr txBox="1">
            <a:spLocks/>
          </p:cNvSpPr>
          <p:nvPr/>
        </p:nvSpPr>
        <p:spPr>
          <a:xfrm>
            <a:off x="7708461" y="1291042"/>
            <a:ext cx="4306501" cy="113745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Barranquilla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Malambo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Soledad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María la Baja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Cartagena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El carmen de bolivar .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4FDFB9BD-010B-AEE8-8552-57EAE6E561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328" b="93052"/>
          <a:stretch/>
        </p:blipFill>
        <p:spPr>
          <a:xfrm>
            <a:off x="7683319" y="2572512"/>
            <a:ext cx="4221340" cy="416832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C298C62A-D945-340C-65A7-AF721E209C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46" r="56999" b="-2825"/>
          <a:stretch/>
        </p:blipFill>
        <p:spPr>
          <a:xfrm>
            <a:off x="7678624" y="3008726"/>
            <a:ext cx="4221340" cy="564290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814624D9-5559-6D70-BB5C-4807C827F6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612" y="3573016"/>
            <a:ext cx="3406435" cy="1524132"/>
          </a:xfrm>
          <a:prstGeom prst="rect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44844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4ADF144-87FE-AB77-81AF-81429BB0F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1165" y="4930316"/>
            <a:ext cx="5760640" cy="1044116"/>
          </a:xfrm>
        </p:spPr>
        <p:txBody>
          <a:bodyPr>
            <a:normAutofit/>
          </a:bodyPr>
          <a:lstStyle/>
          <a:p>
            <a:r>
              <a:rPr lang="es-CO" dirty="0"/>
              <a:t>POZOS</a:t>
            </a:r>
          </a:p>
          <a:p>
            <a:r>
              <a:rPr lang="es-CO" dirty="0"/>
              <a:t>SISMICA 2D </a:t>
            </a:r>
          </a:p>
          <a:p>
            <a:r>
              <a:rPr lang="es-CO" dirty="0"/>
              <a:t>SISMICA 3D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C60C6905-DD50-A72C-428A-B646799F07D2}"/>
              </a:ext>
            </a:extLst>
          </p:cNvPr>
          <p:cNvSpPr txBox="1">
            <a:spLocks/>
          </p:cNvSpPr>
          <p:nvPr/>
        </p:nvSpPr>
        <p:spPr>
          <a:xfrm>
            <a:off x="45740" y="883568"/>
            <a:ext cx="7488832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600" dirty="0"/>
              <a:t>4. Analisis de </a:t>
            </a:r>
            <a:r>
              <a:rPr lang="en-US" sz="4600" dirty="0" err="1"/>
              <a:t>disponibilidad</a:t>
            </a:r>
            <a:r>
              <a:rPr lang="en-US" sz="4600" dirty="0"/>
              <a:t> de </a:t>
            </a:r>
            <a:r>
              <a:rPr lang="en-US" sz="4600" dirty="0" err="1"/>
              <a:t>datos</a:t>
            </a:r>
            <a:endParaRPr lang="en-US" sz="4600" dirty="0"/>
          </a:p>
        </p:txBody>
      </p:sp>
      <p:sp>
        <p:nvSpPr>
          <p:cNvPr id="2" name="Marcador de texto 2">
            <a:extLst>
              <a:ext uri="{FF2B5EF4-FFF2-40B4-BE49-F238E27FC236}">
                <a16:creationId xmlns:a16="http://schemas.microsoft.com/office/drawing/2014/main" id="{7A2CE057-356C-64B4-11A0-1C38F8C719EC}"/>
              </a:ext>
            </a:extLst>
          </p:cNvPr>
          <p:cNvSpPr txBox="1">
            <a:spLocks/>
          </p:cNvSpPr>
          <p:nvPr/>
        </p:nvSpPr>
        <p:spPr>
          <a:xfrm>
            <a:off x="549796" y="1988840"/>
            <a:ext cx="5760640" cy="50405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CO" dirty="0" err="1">
                <a:solidFill>
                  <a:schemeClr val="tx2"/>
                </a:solidFill>
              </a:rPr>
              <a:t>Kernel</a:t>
            </a:r>
            <a:r>
              <a:rPr lang="es-CO" dirty="0">
                <a:solidFill>
                  <a:schemeClr val="tx2"/>
                </a:solidFill>
              </a:rPr>
              <a:t> </a:t>
            </a:r>
            <a:r>
              <a:rPr lang="es-CO" dirty="0" err="1">
                <a:solidFill>
                  <a:schemeClr val="tx2"/>
                </a:solidFill>
              </a:rPr>
              <a:t>Density</a:t>
            </a: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</p:txBody>
      </p:sp>
      <p:sp>
        <p:nvSpPr>
          <p:cNvPr id="5" name="Marcador de texto 2">
            <a:extLst>
              <a:ext uri="{FF2B5EF4-FFF2-40B4-BE49-F238E27FC236}">
                <a16:creationId xmlns:a16="http://schemas.microsoft.com/office/drawing/2014/main" id="{AD0E3B68-420E-7BB2-FDEB-05C6950DAF75}"/>
              </a:ext>
            </a:extLst>
          </p:cNvPr>
          <p:cNvSpPr txBox="1">
            <a:spLocks/>
          </p:cNvSpPr>
          <p:nvPr/>
        </p:nvSpPr>
        <p:spPr>
          <a:xfrm>
            <a:off x="3756641" y="2132856"/>
            <a:ext cx="4392488" cy="11521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es-CO" dirty="0" err="1">
                <a:solidFill>
                  <a:schemeClr val="tx2"/>
                </a:solidFill>
              </a:rPr>
              <a:t>Average</a:t>
            </a:r>
            <a:r>
              <a:rPr lang="es-CO" dirty="0">
                <a:solidFill>
                  <a:schemeClr val="tx2"/>
                </a:solidFill>
              </a:rPr>
              <a:t> </a:t>
            </a:r>
            <a:r>
              <a:rPr lang="es-CO" dirty="0" err="1">
                <a:solidFill>
                  <a:schemeClr val="tx2"/>
                </a:solidFill>
              </a:rPr>
              <a:t>Nearest</a:t>
            </a:r>
            <a:r>
              <a:rPr lang="es-CO" dirty="0">
                <a:solidFill>
                  <a:schemeClr val="tx2"/>
                </a:solidFill>
              </a:rPr>
              <a:t> </a:t>
            </a:r>
            <a:r>
              <a:rPr lang="es-CO" dirty="0" err="1">
                <a:solidFill>
                  <a:schemeClr val="tx2"/>
                </a:solidFill>
              </a:rPr>
              <a:t>Neighbor</a:t>
            </a:r>
            <a:endParaRPr lang="es-CO" dirty="0">
              <a:solidFill>
                <a:schemeClr val="tx2"/>
              </a:solidFill>
            </a:endParaRPr>
          </a:p>
          <a:p>
            <a:r>
              <a:rPr lang="es-CO" dirty="0">
                <a:solidFill>
                  <a:schemeClr val="tx2"/>
                </a:solidFill>
              </a:rPr>
              <a:t>NN </a:t>
            </a:r>
            <a:r>
              <a:rPr lang="es-CO" dirty="0" err="1">
                <a:solidFill>
                  <a:schemeClr val="tx2"/>
                </a:solidFill>
              </a:rPr>
              <a:t>Analysis</a:t>
            </a:r>
            <a:endParaRPr lang="es-CO" dirty="0">
              <a:solidFill>
                <a:schemeClr val="tx2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174F19A9-8773-18AA-1CA5-3F054B00A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587" y="274339"/>
            <a:ext cx="3816425" cy="601190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DCFBE85-7DAE-56D5-8B24-62C2D11FA5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21" r="47294" b="18853"/>
          <a:stretch/>
        </p:blipFill>
        <p:spPr>
          <a:xfrm>
            <a:off x="4005434" y="2996952"/>
            <a:ext cx="2784328" cy="109298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76AF57B-432A-50FF-C6D9-8561FB4D4D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48" t="9772" b="12903"/>
          <a:stretch/>
        </p:blipFill>
        <p:spPr>
          <a:xfrm>
            <a:off x="4003492" y="4149080"/>
            <a:ext cx="2788211" cy="1350301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045BBF3A-B7F9-F04A-B906-7317C2CCA0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062" y="2979276"/>
            <a:ext cx="3154914" cy="175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10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C60C6905-DD50-A72C-428A-B646799F07D2}"/>
              </a:ext>
            </a:extLst>
          </p:cNvPr>
          <p:cNvSpPr txBox="1">
            <a:spLocks/>
          </p:cNvSpPr>
          <p:nvPr/>
        </p:nvSpPr>
        <p:spPr>
          <a:xfrm>
            <a:off x="-26268" y="883568"/>
            <a:ext cx="7488832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600" dirty="0"/>
              <a:t>5. METODO DE</a:t>
            </a:r>
          </a:p>
          <a:p>
            <a:pPr algn="ctr"/>
            <a:r>
              <a:rPr lang="en-US" sz="4600" dirty="0"/>
              <a:t>REGRESIÓN LOGÍSTICA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859D9EC-7927-B211-4E13-990CBBDBE84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62" t="11271" r="25992" b="5703"/>
          <a:stretch/>
        </p:blipFill>
        <p:spPr>
          <a:xfrm>
            <a:off x="293905" y="2348880"/>
            <a:ext cx="2344123" cy="3073582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56576216-DDFF-F1B1-A9CA-CDBA868BD9C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4" t="11550" r="24751" b="8651"/>
          <a:stretch/>
        </p:blipFill>
        <p:spPr>
          <a:xfrm>
            <a:off x="5086299" y="2348880"/>
            <a:ext cx="2305187" cy="3073582"/>
          </a:xfrm>
          <a:prstGeom prst="rect">
            <a:avLst/>
          </a:prstGeom>
        </p:spPr>
      </p:pic>
      <p:grpSp>
        <p:nvGrpSpPr>
          <p:cNvPr id="18" name="Grupo 17">
            <a:extLst>
              <a:ext uri="{FF2B5EF4-FFF2-40B4-BE49-F238E27FC236}">
                <a16:creationId xmlns:a16="http://schemas.microsoft.com/office/drawing/2014/main" id="{E03534F4-D4C3-9738-F5BA-C1CBB75A20E1}"/>
              </a:ext>
            </a:extLst>
          </p:cNvPr>
          <p:cNvGrpSpPr/>
          <p:nvPr/>
        </p:nvGrpSpPr>
        <p:grpSpPr>
          <a:xfrm>
            <a:off x="2710036" y="2348880"/>
            <a:ext cx="2305187" cy="3073583"/>
            <a:chOff x="2710036" y="2348880"/>
            <a:chExt cx="2305187" cy="3073583"/>
          </a:xfrm>
        </p:grpSpPr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E1857137-38B7-388A-13F9-8337A1EA45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112" t="11479" r="25493" b="5841"/>
            <a:stretch/>
          </p:blipFill>
          <p:spPr>
            <a:xfrm>
              <a:off x="2710036" y="2348880"/>
              <a:ext cx="2305187" cy="3073583"/>
            </a:xfrm>
            <a:prstGeom prst="rect">
              <a:avLst/>
            </a:prstGeom>
          </p:spPr>
        </p:pic>
        <p:sp>
          <p:nvSpPr>
            <p:cNvPr id="17" name="Forma libre: forma 16">
              <a:extLst>
                <a:ext uri="{FF2B5EF4-FFF2-40B4-BE49-F238E27FC236}">
                  <a16:creationId xmlns:a16="http://schemas.microsoft.com/office/drawing/2014/main" id="{01CBD0B6-376F-33F3-FF5F-6B73857D4410}"/>
                </a:ext>
              </a:extLst>
            </p:cNvPr>
            <p:cNvSpPr/>
            <p:nvPr/>
          </p:nvSpPr>
          <p:spPr>
            <a:xfrm>
              <a:off x="4006180" y="2564904"/>
              <a:ext cx="430452" cy="864096"/>
            </a:xfrm>
            <a:custGeom>
              <a:avLst/>
              <a:gdLst>
                <a:gd name="connsiteX0" fmla="*/ 0 w 574003"/>
                <a:gd name="connsiteY0" fmla="*/ 440514 h 1071250"/>
                <a:gd name="connsiteX1" fmla="*/ 86768 w 574003"/>
                <a:gd name="connsiteY1" fmla="*/ 847656 h 1071250"/>
                <a:gd name="connsiteX2" fmla="*/ 210246 w 574003"/>
                <a:gd name="connsiteY2" fmla="*/ 1071250 h 1071250"/>
                <a:gd name="connsiteX3" fmla="*/ 540631 w 574003"/>
                <a:gd name="connsiteY3" fmla="*/ 116803 h 1071250"/>
                <a:gd name="connsiteX4" fmla="*/ 574003 w 574003"/>
                <a:gd name="connsiteY4" fmla="*/ 50059 h 1071250"/>
                <a:gd name="connsiteX5" fmla="*/ 523945 w 574003"/>
                <a:gd name="connsiteY5" fmla="*/ 0 h 1071250"/>
                <a:gd name="connsiteX6" fmla="*/ 0 w 574003"/>
                <a:gd name="connsiteY6" fmla="*/ 440514 h 107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4003" h="1071250">
                  <a:moveTo>
                    <a:pt x="0" y="440514"/>
                  </a:moveTo>
                  <a:lnTo>
                    <a:pt x="86768" y="847656"/>
                  </a:lnTo>
                  <a:lnTo>
                    <a:pt x="210246" y="1071250"/>
                  </a:lnTo>
                  <a:lnTo>
                    <a:pt x="540631" y="116803"/>
                  </a:lnTo>
                  <a:lnTo>
                    <a:pt x="574003" y="50059"/>
                  </a:lnTo>
                  <a:lnTo>
                    <a:pt x="523945" y="0"/>
                  </a:lnTo>
                  <a:lnTo>
                    <a:pt x="0" y="440514"/>
                  </a:lnTo>
                  <a:close/>
                </a:path>
              </a:pathLst>
            </a:custGeom>
            <a:noFill/>
            <a:ln>
              <a:solidFill>
                <a:srgbClr val="FF0000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/>
            </a:p>
          </p:txBody>
        </p:sp>
      </p:grp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4E9E000D-C49A-C788-7C0A-F7A75F9843A1}"/>
              </a:ext>
            </a:extLst>
          </p:cNvPr>
          <p:cNvSpPr txBox="1">
            <a:spLocks/>
          </p:cNvSpPr>
          <p:nvPr/>
        </p:nvSpPr>
        <p:spPr>
          <a:xfrm>
            <a:off x="397142" y="1846362"/>
            <a:ext cx="7137430" cy="50405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r>
              <a:rPr lang="es-CO" dirty="0">
                <a:solidFill>
                  <a:schemeClr val="tx2"/>
                </a:solidFill>
              </a:rPr>
              <a:t>   Volcanes de lodo         Zona central de Emisiones     Densidad de datos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6CD9695-E3B1-573C-2FAD-82B4056AD138}"/>
              </a:ext>
            </a:extLst>
          </p:cNvPr>
          <p:cNvSpPr txBox="1"/>
          <p:nvPr/>
        </p:nvSpPr>
        <p:spPr>
          <a:xfrm>
            <a:off x="7534572" y="883568"/>
            <a:ext cx="45365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0" i="0" dirty="0">
                <a:solidFill>
                  <a:srgbClr val="333333"/>
                </a:solidFill>
                <a:effectLst/>
                <a:latin typeface="AmazonEmber"/>
              </a:rPr>
              <a:t>Es un modelo que se usa para predecir la probabilidad de </a:t>
            </a:r>
            <a:r>
              <a:rPr lang="es-CO" dirty="0">
                <a:solidFill>
                  <a:srgbClr val="333333"/>
                </a:solidFill>
                <a:latin typeface="AmazonEmber"/>
              </a:rPr>
              <a:t>tener cierta clase como resultado, para problemas de clasificación en base a un conjunto de variables independientes. </a:t>
            </a:r>
          </a:p>
          <a:p>
            <a:endParaRPr lang="es-CO" b="0" i="0" dirty="0">
              <a:solidFill>
                <a:srgbClr val="333333"/>
              </a:solidFill>
              <a:effectLst/>
              <a:latin typeface="AmazonEmber"/>
            </a:endParaRPr>
          </a:p>
          <a:p>
            <a:r>
              <a:rPr lang="es-CO" dirty="0">
                <a:solidFill>
                  <a:srgbClr val="333333"/>
                </a:solidFill>
                <a:latin typeface="AmazonEmber"/>
              </a:rPr>
              <a:t>Solo se aplica a eventos binarios: en este caso serian zonas con factibilidad económica de exploración, o  sin factibilidad económica de exploración.</a:t>
            </a:r>
          </a:p>
          <a:p>
            <a:endParaRPr lang="es-CO" b="0" i="0" dirty="0">
              <a:solidFill>
                <a:srgbClr val="333333"/>
              </a:solidFill>
              <a:effectLst/>
              <a:latin typeface="AmazonEmber"/>
            </a:endParaRPr>
          </a:p>
          <a:p>
            <a:r>
              <a:rPr lang="es-CO" b="0" i="0" dirty="0">
                <a:solidFill>
                  <a:srgbClr val="333333"/>
                </a:solidFill>
                <a:effectLst/>
                <a:latin typeface="AmazonEmber"/>
              </a:rPr>
              <a:t>Dentro de este método se usan </a:t>
            </a:r>
            <a:r>
              <a:rPr lang="es-CO" b="1" i="0" dirty="0">
                <a:solidFill>
                  <a:srgbClr val="333333"/>
                </a:solidFill>
                <a:effectLst/>
                <a:latin typeface="AmazonEmber"/>
              </a:rPr>
              <a:t>múltiples variables explicativas </a:t>
            </a:r>
            <a:r>
              <a:rPr lang="es-CO" b="0" i="0" dirty="0">
                <a:solidFill>
                  <a:srgbClr val="333333"/>
                </a:solidFill>
                <a:effectLst/>
                <a:latin typeface="AmazonEmber"/>
              </a:rPr>
              <a:t>que afectan al valor de una </a:t>
            </a:r>
            <a:r>
              <a:rPr lang="es-CO" b="1" i="0" dirty="0">
                <a:solidFill>
                  <a:srgbClr val="333333"/>
                </a:solidFill>
                <a:effectLst/>
                <a:latin typeface="AmazonEmber"/>
              </a:rPr>
              <a:t>variable dependiente</a:t>
            </a:r>
            <a:r>
              <a:rPr lang="es-CO" b="0" i="0" dirty="0">
                <a:solidFill>
                  <a:srgbClr val="333333"/>
                </a:solidFill>
                <a:effectLst/>
                <a:latin typeface="AmazonEmber"/>
              </a:rPr>
              <a:t>.</a:t>
            </a:r>
          </a:p>
          <a:p>
            <a:r>
              <a:rPr lang="es-CO" dirty="0">
                <a:solidFill>
                  <a:srgbClr val="333333"/>
                </a:solidFill>
                <a:latin typeface="AmazonEmber"/>
              </a:rPr>
              <a:t>La distribución de los valores en las variables explicativas dependerán del grado de influencia hacia el resultado de la variable dependiente.</a:t>
            </a:r>
          </a:p>
        </p:txBody>
      </p:sp>
    </p:spTree>
    <p:extLst>
      <p:ext uri="{BB962C8B-B14F-4D97-AF65-F5344CB8AC3E}">
        <p14:creationId xmlns:p14="http://schemas.microsoft.com/office/powerpoint/2010/main" val="257972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coLiving_16x9">
  <a:themeElements>
    <a:clrScheme name="EcoLiving">
      <a:dk1>
        <a:srgbClr val="404040"/>
      </a:dk1>
      <a:lt1>
        <a:sysClr val="window" lastClr="FFFFFF"/>
      </a:lt1>
      <a:dk2>
        <a:srgbClr val="000000"/>
      </a:dk2>
      <a:lt2>
        <a:srgbClr val="F5EECF"/>
      </a:lt2>
      <a:accent1>
        <a:srgbClr val="488E4A"/>
      </a:accent1>
      <a:accent2>
        <a:srgbClr val="6595BC"/>
      </a:accent2>
      <a:accent3>
        <a:srgbClr val="CB6933"/>
      </a:accent3>
      <a:accent4>
        <a:srgbClr val="D4BC49"/>
      </a:accent4>
      <a:accent5>
        <a:srgbClr val="8F5C31"/>
      </a:accent5>
      <a:accent6>
        <a:srgbClr val="6E7588"/>
      </a:accent6>
      <a:hlink>
        <a:srgbClr val="B1754C"/>
      </a:hlink>
      <a:folHlink>
        <a:srgbClr val="6595BC"/>
      </a:folHlink>
    </a:clrScheme>
    <a:fontScheme name="EcoLiving_16x9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EcoLiving_16x9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8575" cap="flat" cmpd="sng" algn="ctr">
          <a:solidFill>
            <a:schemeClr val="phClr"/>
          </a:solidFill>
          <a:miter lim="800000"/>
        </a:ln>
        <a:ln w="41275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9999" dist="23000" dir="5400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dir="540000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lumMod val="100000"/>
              </a:schemeClr>
            </a:gs>
            <a:gs pos="100000">
              <a:schemeClr val="phClr">
                <a:tint val="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 sz="24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EcoLiving">
      <a:dk1>
        <a:srgbClr val="404040"/>
      </a:dk1>
      <a:lt1>
        <a:sysClr val="window" lastClr="FFFFFF"/>
      </a:lt1>
      <a:dk2>
        <a:srgbClr val="000000"/>
      </a:dk2>
      <a:lt2>
        <a:srgbClr val="F5EECF"/>
      </a:lt2>
      <a:accent1>
        <a:srgbClr val="488E4A"/>
      </a:accent1>
      <a:accent2>
        <a:srgbClr val="6595BC"/>
      </a:accent2>
      <a:accent3>
        <a:srgbClr val="CB6933"/>
      </a:accent3>
      <a:accent4>
        <a:srgbClr val="D4BC49"/>
      </a:accent4>
      <a:accent5>
        <a:srgbClr val="8F5C31"/>
      </a:accent5>
      <a:accent6>
        <a:srgbClr val="6E7588"/>
      </a:accent6>
      <a:hlink>
        <a:srgbClr val="B1754C"/>
      </a:hlink>
      <a:folHlink>
        <a:srgbClr val="6595BC"/>
      </a:folHlink>
    </a:clrScheme>
    <a:fontScheme name="EcoLiving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EcoLiving">
      <a:dk1>
        <a:srgbClr val="404040"/>
      </a:dk1>
      <a:lt1>
        <a:sysClr val="window" lastClr="FFFFFF"/>
      </a:lt1>
      <a:dk2>
        <a:srgbClr val="000000"/>
      </a:dk2>
      <a:lt2>
        <a:srgbClr val="F5EECF"/>
      </a:lt2>
      <a:accent1>
        <a:srgbClr val="488E4A"/>
      </a:accent1>
      <a:accent2>
        <a:srgbClr val="6595BC"/>
      </a:accent2>
      <a:accent3>
        <a:srgbClr val="CB6933"/>
      </a:accent3>
      <a:accent4>
        <a:srgbClr val="D4BC49"/>
      </a:accent4>
      <a:accent5>
        <a:srgbClr val="8F5C31"/>
      </a:accent5>
      <a:accent6>
        <a:srgbClr val="6E7588"/>
      </a:accent6>
      <a:hlink>
        <a:srgbClr val="B1754C"/>
      </a:hlink>
      <a:folHlink>
        <a:srgbClr val="6595BC"/>
      </a:folHlink>
    </a:clrScheme>
    <a:fontScheme name="EcoLiving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2958f784-0ef9-4616-b22d-512a8cad1f0d">english</DirectSourceMarket>
    <ApprovalStatus xmlns="2958f784-0ef9-4616-b22d-512a8cad1f0d">InProgress</ApprovalStatus>
    <MarketSpecific xmlns="2958f784-0ef9-4616-b22d-512a8cad1f0d">false</MarketSpecific>
    <LocComments xmlns="2958f784-0ef9-4616-b22d-512a8cad1f0d" xsi:nil="true"/>
    <ThumbnailAssetId xmlns="2958f784-0ef9-4616-b22d-512a8cad1f0d" xsi:nil="true"/>
    <PrimaryImageGen xmlns="2958f784-0ef9-4616-b22d-512a8cad1f0d">false</PrimaryImageGen>
    <LegacyData xmlns="2958f784-0ef9-4616-b22d-512a8cad1f0d" xsi:nil="true"/>
    <LocRecommendedHandoff xmlns="2958f784-0ef9-4616-b22d-512a8cad1f0d" xsi:nil="true"/>
    <BusinessGroup xmlns="2958f784-0ef9-4616-b22d-512a8cad1f0d" xsi:nil="true"/>
    <BlockPublish xmlns="2958f784-0ef9-4616-b22d-512a8cad1f0d">false</BlockPublish>
    <TPFriendlyName xmlns="2958f784-0ef9-4616-b22d-512a8cad1f0d" xsi:nil="true"/>
    <NumericId xmlns="2958f784-0ef9-4616-b22d-512a8cad1f0d" xsi:nil="true"/>
    <APEditor xmlns="2958f784-0ef9-4616-b22d-512a8cad1f0d">
      <UserInfo>
        <DisplayName/>
        <AccountId xsi:nil="true"/>
        <AccountType/>
      </UserInfo>
    </APEditor>
    <SourceTitle xmlns="2958f784-0ef9-4616-b22d-512a8cad1f0d" xsi:nil="true"/>
    <OpenTemplate xmlns="2958f784-0ef9-4616-b22d-512a8cad1f0d">true</OpenTemplate>
    <UALocComments xmlns="2958f784-0ef9-4616-b22d-512a8cad1f0d" xsi:nil="true"/>
    <ParentAssetId xmlns="2958f784-0ef9-4616-b22d-512a8cad1f0d" xsi:nil="true"/>
    <IntlLangReviewDate xmlns="2958f784-0ef9-4616-b22d-512a8cad1f0d" xsi:nil="true"/>
    <FeatureTagsTaxHTField0 xmlns="2958f784-0ef9-4616-b22d-512a8cad1f0d">
      <Terms xmlns="http://schemas.microsoft.com/office/infopath/2007/PartnerControls"/>
    </FeatureTagsTaxHTField0>
    <PublishStatusLookup xmlns="2958f784-0ef9-4616-b22d-512a8cad1f0d">
      <Value>631916</Value>
    </PublishStatusLookup>
    <Providers xmlns="2958f784-0ef9-4616-b22d-512a8cad1f0d" xsi:nil="true"/>
    <MachineTranslated xmlns="2958f784-0ef9-4616-b22d-512a8cad1f0d">false</MachineTranslated>
    <OriginalSourceMarket xmlns="2958f784-0ef9-4616-b22d-512a8cad1f0d">english</OriginalSourceMarket>
    <APDescription xmlns="2958f784-0ef9-4616-b22d-512a8cad1f0d" xsi:nil="true"/>
    <ClipArtFilename xmlns="2958f784-0ef9-4616-b22d-512a8cad1f0d" xsi:nil="true"/>
    <ContentItem xmlns="2958f784-0ef9-4616-b22d-512a8cad1f0d" xsi:nil="true"/>
    <TPInstallLocation xmlns="2958f784-0ef9-4616-b22d-512a8cad1f0d" xsi:nil="true"/>
    <PublishTargets xmlns="2958f784-0ef9-4616-b22d-512a8cad1f0d">OfficeOnlineVNext</PublishTargets>
    <TimesCloned xmlns="2958f784-0ef9-4616-b22d-512a8cad1f0d" xsi:nil="true"/>
    <AssetStart xmlns="2958f784-0ef9-4616-b22d-512a8cad1f0d">2011-12-12T13:37:00+00:00</AssetStart>
    <Provider xmlns="2958f784-0ef9-4616-b22d-512a8cad1f0d" xsi:nil="true"/>
    <AcquiredFrom xmlns="2958f784-0ef9-4616-b22d-512a8cad1f0d">Internal MS</AcquiredFrom>
    <FriendlyTitle xmlns="2958f784-0ef9-4616-b22d-512a8cad1f0d" xsi:nil="true"/>
    <LastHandOff xmlns="2958f784-0ef9-4616-b22d-512a8cad1f0d" xsi:nil="true"/>
    <TPClientViewer xmlns="2958f784-0ef9-4616-b22d-512a8cad1f0d" xsi:nil="true"/>
    <ShowIn xmlns="2958f784-0ef9-4616-b22d-512a8cad1f0d">Show everywhere</ShowIn>
    <UANotes xmlns="2958f784-0ef9-4616-b22d-512a8cad1f0d" xsi:nil="true"/>
    <TemplateStatus xmlns="2958f784-0ef9-4616-b22d-512a8cad1f0d">Complete</TemplateStatus>
    <InternalTagsTaxHTField0 xmlns="2958f784-0ef9-4616-b22d-512a8cad1f0d">
      <Terms xmlns="http://schemas.microsoft.com/office/infopath/2007/PartnerControls"/>
    </InternalTagsTaxHTField0>
    <CSXHash xmlns="2958f784-0ef9-4616-b22d-512a8cad1f0d" xsi:nil="true"/>
    <Downloads xmlns="2958f784-0ef9-4616-b22d-512a8cad1f0d">0</Downloads>
    <VoteCount xmlns="2958f784-0ef9-4616-b22d-512a8cad1f0d" xsi:nil="true"/>
    <OOCacheId xmlns="2958f784-0ef9-4616-b22d-512a8cad1f0d" xsi:nil="true"/>
    <IsDeleted xmlns="2958f784-0ef9-4616-b22d-512a8cad1f0d">false</IsDeleted>
    <AssetExpire xmlns="2958f784-0ef9-4616-b22d-512a8cad1f0d">2035-01-01T08:00:00+00:00</AssetExpire>
    <DSATActionTaken xmlns="2958f784-0ef9-4616-b22d-512a8cad1f0d" xsi:nil="true"/>
    <CSXSubmissionMarket xmlns="2958f784-0ef9-4616-b22d-512a8cad1f0d" xsi:nil="true"/>
    <TPExecutable xmlns="2958f784-0ef9-4616-b22d-512a8cad1f0d" xsi:nil="true"/>
    <SubmitterId xmlns="2958f784-0ef9-4616-b22d-512a8cad1f0d" xsi:nil="true"/>
    <EditorialTags xmlns="2958f784-0ef9-4616-b22d-512a8cad1f0d" xsi:nil="true"/>
    <ApprovalLog xmlns="2958f784-0ef9-4616-b22d-512a8cad1f0d" xsi:nil="true"/>
    <AssetType xmlns="2958f784-0ef9-4616-b22d-512a8cad1f0d">TP</AssetType>
    <BugNumber xmlns="2958f784-0ef9-4616-b22d-512a8cad1f0d" xsi:nil="true"/>
    <CSXSubmissionDate xmlns="2958f784-0ef9-4616-b22d-512a8cad1f0d" xsi:nil="true"/>
    <CSXUpdate xmlns="2958f784-0ef9-4616-b22d-512a8cad1f0d">false</CSXUpdate>
    <Milestone xmlns="2958f784-0ef9-4616-b22d-512a8cad1f0d" xsi:nil="true"/>
    <RecommendationsModifier xmlns="2958f784-0ef9-4616-b22d-512a8cad1f0d" xsi:nil="true"/>
    <OriginAsset xmlns="2958f784-0ef9-4616-b22d-512a8cad1f0d" xsi:nil="true"/>
    <TPComponent xmlns="2958f784-0ef9-4616-b22d-512a8cad1f0d" xsi:nil="true"/>
    <AssetId xmlns="2958f784-0ef9-4616-b22d-512a8cad1f0d">TP102801095</AssetId>
    <IntlLocPriority xmlns="2958f784-0ef9-4616-b22d-512a8cad1f0d" xsi:nil="true"/>
    <PolicheckWords xmlns="2958f784-0ef9-4616-b22d-512a8cad1f0d" xsi:nil="true"/>
    <TPLaunchHelpLink xmlns="2958f784-0ef9-4616-b22d-512a8cad1f0d" xsi:nil="true"/>
    <TPApplication xmlns="2958f784-0ef9-4616-b22d-512a8cad1f0d" xsi:nil="true"/>
    <HandoffToMSDN xmlns="2958f784-0ef9-4616-b22d-512a8cad1f0d" xsi:nil="true"/>
    <PlannedPubDate xmlns="2958f784-0ef9-4616-b22d-512a8cad1f0d" xsi:nil="true"/>
    <IntlLangReviewer xmlns="2958f784-0ef9-4616-b22d-512a8cad1f0d" xsi:nil="true"/>
    <CrawlForDependencies xmlns="2958f784-0ef9-4616-b22d-512a8cad1f0d">false</CrawlForDependencies>
    <TrustLevel xmlns="2958f784-0ef9-4616-b22d-512a8cad1f0d">1 Microsoft Managed Content</TrustLevel>
    <LocLastLocAttemptVersionLookup xmlns="2958f784-0ef9-4616-b22d-512a8cad1f0d">706513</LocLastLocAttemptVersionLookup>
    <IsSearchable xmlns="2958f784-0ef9-4616-b22d-512a8cad1f0d">true</IsSearchable>
    <TemplateTemplateType xmlns="2958f784-0ef9-4616-b22d-512a8cad1f0d">PowerPoint 12 Default</TemplateTemplateType>
    <CampaignTagsTaxHTField0 xmlns="2958f784-0ef9-4616-b22d-512a8cad1f0d">
      <Terms xmlns="http://schemas.microsoft.com/office/infopath/2007/PartnerControls"/>
    </CampaignTagsTaxHTField0>
    <TPNamespace xmlns="2958f784-0ef9-4616-b22d-512a8cad1f0d" xsi:nil="true"/>
    <TaxCatchAll xmlns="2958f784-0ef9-4616-b22d-512a8cad1f0d"/>
    <Markets xmlns="2958f784-0ef9-4616-b22d-512a8cad1f0d"/>
    <UAProjectedTotalWords xmlns="2958f784-0ef9-4616-b22d-512a8cad1f0d" xsi:nil="true"/>
    <IntlLangReview xmlns="2958f784-0ef9-4616-b22d-512a8cad1f0d">false</IntlLangReview>
    <OutputCachingOn xmlns="2958f784-0ef9-4616-b22d-512a8cad1f0d">false</OutputCachingOn>
    <AverageRating xmlns="2958f784-0ef9-4616-b22d-512a8cad1f0d" xsi:nil="true"/>
    <APAuthor xmlns="2958f784-0ef9-4616-b22d-512a8cad1f0d">
      <UserInfo>
        <DisplayName>REDMOND\v-soujap</DisplayName>
        <AccountId>1954</AccountId>
        <AccountType/>
      </UserInfo>
    </APAuthor>
    <LocManualTestRequired xmlns="2958f784-0ef9-4616-b22d-512a8cad1f0d">false</LocManualTestRequired>
    <TPCommandLine xmlns="2958f784-0ef9-4616-b22d-512a8cad1f0d" xsi:nil="true"/>
    <TPAppVersion xmlns="2958f784-0ef9-4616-b22d-512a8cad1f0d" xsi:nil="true"/>
    <EditorialStatus xmlns="2958f784-0ef9-4616-b22d-512a8cad1f0d">Complete</EditorialStatus>
    <LastModifiedDateTime xmlns="2958f784-0ef9-4616-b22d-512a8cad1f0d" xsi:nil="true"/>
    <ScenarioTagsTaxHTField0 xmlns="2958f784-0ef9-4616-b22d-512a8cad1f0d">
      <Terms xmlns="http://schemas.microsoft.com/office/infopath/2007/PartnerControls"/>
    </ScenarioTagsTaxHTField0>
    <OriginalRelease xmlns="2958f784-0ef9-4616-b22d-512a8cad1f0d">14</OriginalRelease>
    <TPLaunchHelpLinkType xmlns="2958f784-0ef9-4616-b22d-512a8cad1f0d">Template</TPLaunchHelpLinkType>
    <LocalizationTagsTaxHTField0 xmlns="2958f784-0ef9-4616-b22d-512a8cad1f0d">
      <Terms xmlns="http://schemas.microsoft.com/office/infopath/2007/PartnerControls"/>
    </LocalizationTagsTaxHTField0>
    <UACurrentWords xmlns="2958f784-0ef9-4616-b22d-512a8cad1f0d" xsi:nil="true"/>
    <ArtSampleDocs xmlns="2958f784-0ef9-4616-b22d-512a8cad1f0d" xsi:nil="true"/>
    <UALocRecommendation xmlns="2958f784-0ef9-4616-b22d-512a8cad1f0d">Localize</UALocRecommendation>
    <Manager xmlns="2958f784-0ef9-4616-b22d-512a8cad1f0d" xsi:nil="true"/>
    <Description0 xmlns="fb5acd76-e9f3-4601-9d69-91f53ab96ae6" xsi:nil="true"/>
    <Component xmlns="fb5acd76-e9f3-4601-9d69-91f53ab96ae6" xsi:nil="true"/>
    <LocMarketGroupTiers2 xmlns="2958f784-0ef9-4616-b22d-512a8cad1f0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DE95A0C693CEB341887D38A4A2B58B45040072C752107C5A7B47AA91A1EE638E6F1F" ma:contentTypeVersion="55" ma:contentTypeDescription="Create a new document." ma:contentTypeScope="" ma:versionID="3c98c83416931a21d43ed007fda5e4dd">
  <xsd:schema xmlns:xsd="http://www.w3.org/2001/XMLSchema" xmlns:xs="http://www.w3.org/2001/XMLSchema" xmlns:p="http://schemas.microsoft.com/office/2006/metadata/properties" xmlns:ns2="2958f784-0ef9-4616-b22d-512a8cad1f0d" xmlns:ns3="fb5acd76-e9f3-4601-9d69-91f53ab96ae6" targetNamespace="http://schemas.microsoft.com/office/2006/metadata/properties" ma:root="true" ma:fieldsID="938018c4f46d99993d20879d4e9ddff8" ns2:_="" ns3:_="">
    <xsd:import namespace="2958f784-0ef9-4616-b22d-512a8cad1f0d"/>
    <xsd:import namespace="fb5acd76-e9f3-4601-9d69-91f53ab96ae6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  <xsd:element ref="ns3:Description0" minOccurs="0"/>
                <xsd:element ref="ns3:Compon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58f784-0ef9-4616-b22d-512a8cad1f0d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ca69c71e-a029-4733-aca1-cabc27411b08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8D80075B-F8CE-48D6-9BD2-D195F7E115A9}" ma:internalName="CSXSubmissionMarket" ma:readOnly="false" ma:showField="MarketName" ma:web="2958f784-0ef9-4616-b22d-512a8cad1f0d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9327d1a0-1a14-4b12-a74c-0f320f972977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1F044C38-11A0-4051-9DF8-A3AFA85E16DC}" ma:internalName="InProjectListLookup" ma:readOnly="true" ma:showField="InProjectList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3b364bcb-a06e-4da1-8475-f5243c3236b2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1F044C38-11A0-4051-9DF8-A3AFA85E16DC}" ma:internalName="LastCompleteVersionLookup" ma:readOnly="true" ma:showField="LastCompleteVersion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1F044C38-11A0-4051-9DF8-A3AFA85E16DC}" ma:internalName="LastPreviewErrorLookup" ma:readOnly="true" ma:showField="LastPreviewError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1F044C38-11A0-4051-9DF8-A3AFA85E16DC}" ma:internalName="LastPreviewResultLookup" ma:readOnly="true" ma:showField="LastPreviewResult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1F044C38-11A0-4051-9DF8-A3AFA85E16DC}" ma:internalName="LastPreviewAttemptDateLookup" ma:readOnly="true" ma:showField="LastPreviewAttemptDate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1F044C38-11A0-4051-9DF8-A3AFA85E16DC}" ma:internalName="LastPreviewedByLookup" ma:readOnly="true" ma:showField="LastPreviewedBy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1F044C38-11A0-4051-9DF8-A3AFA85E16DC}" ma:internalName="LastPreviewTimeLookup" ma:readOnly="true" ma:showField="LastPreviewTime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1F044C38-11A0-4051-9DF8-A3AFA85E16DC}" ma:internalName="LastPreviewVersionLookup" ma:readOnly="true" ma:showField="LastPreviewVersion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1F044C38-11A0-4051-9DF8-A3AFA85E16DC}" ma:internalName="LastPublishErrorLookup" ma:readOnly="true" ma:showField="LastPublishError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1F044C38-11A0-4051-9DF8-A3AFA85E16DC}" ma:internalName="LastPublishResultLookup" ma:readOnly="true" ma:showField="LastPublishResult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1F044C38-11A0-4051-9DF8-A3AFA85E16DC}" ma:internalName="LastPublishAttemptDateLookup" ma:readOnly="true" ma:showField="LastPublishAttemptDate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1F044C38-11A0-4051-9DF8-A3AFA85E16DC}" ma:internalName="LastPublishedByLookup" ma:readOnly="true" ma:showField="LastPublishedBy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1F044C38-11A0-4051-9DF8-A3AFA85E16DC}" ma:internalName="LastPublishTimeLookup" ma:readOnly="true" ma:showField="LastPublishTime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1F044C38-11A0-4051-9DF8-A3AFA85E16DC}" ma:internalName="LastPublishVersionLookup" ma:readOnly="true" ma:showField="LastPublishVersion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AC64899A-88C0-4725-BCFC-902FA402DE74}" ma:internalName="LocLastLocAttemptVersionLookup" ma:readOnly="false" ma:showField="LastLocAttemptVersion" ma:web="2958f784-0ef9-4616-b22d-512a8cad1f0d">
      <xsd:simpleType>
        <xsd:restriction base="dms:Lookup"/>
      </xsd:simpleType>
    </xsd:element>
    <xsd:element name="LocLastLocAttemptVersionTypeLookup" ma:index="72" nillable="true" ma:displayName="Loc Last Loc Attempt Version Type" ma:default="" ma:list="{AC64899A-88C0-4725-BCFC-902FA402DE74}" ma:internalName="LocLastLocAttemptVersionTypeLookup" ma:readOnly="true" ma:showField="LastLocAttemptVersionType" ma:web="2958f784-0ef9-4616-b22d-512a8cad1f0d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AC64899A-88C0-4725-BCFC-902FA402DE74}" ma:internalName="LocNewPublishedVersionLookup" ma:readOnly="true" ma:showField="NewPublishedVersion" ma:web="2958f784-0ef9-4616-b22d-512a8cad1f0d">
      <xsd:simpleType>
        <xsd:restriction base="dms:Lookup"/>
      </xsd:simpleType>
    </xsd:element>
    <xsd:element name="LocOverallHandbackStatusLookup" ma:index="76" nillable="true" ma:displayName="Loc Overall Handback Status" ma:default="" ma:list="{AC64899A-88C0-4725-BCFC-902FA402DE74}" ma:internalName="LocOverallHandbackStatusLookup" ma:readOnly="true" ma:showField="OverallHandbackStatus" ma:web="2958f784-0ef9-4616-b22d-512a8cad1f0d">
      <xsd:simpleType>
        <xsd:restriction base="dms:Lookup"/>
      </xsd:simpleType>
    </xsd:element>
    <xsd:element name="LocOverallLocStatusLookup" ma:index="77" nillable="true" ma:displayName="Loc Overall Localize Status" ma:default="" ma:list="{AC64899A-88C0-4725-BCFC-902FA402DE74}" ma:internalName="LocOverallLocStatusLookup" ma:readOnly="true" ma:showField="OverallLocStatus" ma:web="2958f784-0ef9-4616-b22d-512a8cad1f0d">
      <xsd:simpleType>
        <xsd:restriction base="dms:Lookup"/>
      </xsd:simpleType>
    </xsd:element>
    <xsd:element name="LocOverallPreviewStatusLookup" ma:index="78" nillable="true" ma:displayName="Loc Overall Preview Status" ma:default="" ma:list="{AC64899A-88C0-4725-BCFC-902FA402DE74}" ma:internalName="LocOverallPreviewStatusLookup" ma:readOnly="true" ma:showField="OverallPreviewStatus" ma:web="2958f784-0ef9-4616-b22d-512a8cad1f0d">
      <xsd:simpleType>
        <xsd:restriction base="dms:Lookup"/>
      </xsd:simpleType>
    </xsd:element>
    <xsd:element name="LocOverallPublishStatusLookup" ma:index="79" nillable="true" ma:displayName="Loc Overall Publish Status" ma:default="" ma:list="{AC64899A-88C0-4725-BCFC-902FA402DE74}" ma:internalName="LocOverallPublishStatusLookup" ma:readOnly="true" ma:showField="OverallPublishStatus" ma:web="2958f784-0ef9-4616-b22d-512a8cad1f0d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AC64899A-88C0-4725-BCFC-902FA402DE74}" ma:internalName="LocProcessedForHandoffsLookup" ma:readOnly="true" ma:showField="ProcessedForHandoffs" ma:web="2958f784-0ef9-4616-b22d-512a8cad1f0d">
      <xsd:simpleType>
        <xsd:restriction base="dms:Lookup"/>
      </xsd:simpleType>
    </xsd:element>
    <xsd:element name="LocProcessedForMarketsLookup" ma:index="82" nillable="true" ma:displayName="Loc Processed For Markets" ma:default="" ma:list="{AC64899A-88C0-4725-BCFC-902FA402DE74}" ma:internalName="LocProcessedForMarketsLookup" ma:readOnly="true" ma:showField="ProcessedForMarkets" ma:web="2958f784-0ef9-4616-b22d-512a8cad1f0d">
      <xsd:simpleType>
        <xsd:restriction base="dms:Lookup"/>
      </xsd:simpleType>
    </xsd:element>
    <xsd:element name="LocPublishedDependentAssetsLookup" ma:index="83" nillable="true" ma:displayName="Loc Published Dependent Assets" ma:default="" ma:list="{AC64899A-88C0-4725-BCFC-902FA402DE74}" ma:internalName="LocPublishedDependentAssetsLookup" ma:readOnly="true" ma:showField="PublishedDependentAssets" ma:web="2958f784-0ef9-4616-b22d-512a8cad1f0d">
      <xsd:simpleType>
        <xsd:restriction base="dms:Lookup"/>
      </xsd:simpleType>
    </xsd:element>
    <xsd:element name="LocPublishedLinkedAssetsLookup" ma:index="84" nillable="true" ma:displayName="Loc Published Linked Assets" ma:default="" ma:list="{AC64899A-88C0-4725-BCFC-902FA402DE74}" ma:internalName="LocPublishedLinkedAssetsLookup" ma:readOnly="true" ma:showField="PublishedLinkedAssets" ma:web="2958f784-0ef9-4616-b22d-512a8cad1f0d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251ee2d3-c117-4524-b3f1-1010c3cab2a3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8D80075B-F8CE-48D6-9BD2-D195F7E115A9}" ma:internalName="Markets" ma:readOnly="false" ma:showField="MarketName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1F044C38-11A0-4051-9DF8-A3AFA85E16DC}" ma:internalName="NumOfRatingsLookup" ma:readOnly="true" ma:showField="NumOfRatings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1F044C38-11A0-4051-9DF8-A3AFA85E16DC}" ma:internalName="PublishStatusLookup" ma:readOnly="false" ma:showField="PublishStatus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654e2ea7-8c43-4b3c-9db4-bd71f7cfe4f4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33f01220-6030-4880-975f-b9ea0de09f53}" ma:internalName="TaxCatchAll" ma:showField="CatchAllData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33f01220-6030-4880-975f-b9ea0de09f53}" ma:internalName="TaxCatchAllLabel" ma:readOnly="true" ma:showField="CatchAllDataLabel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5acd76-e9f3-4601-9d69-91f53ab96ae6" elementFormDefault="qualified">
    <xsd:import namespace="http://schemas.microsoft.com/office/2006/documentManagement/types"/>
    <xsd:import namespace="http://schemas.microsoft.com/office/infopath/2007/PartnerControls"/>
    <xsd:element name="Description0" ma:index="134" nillable="true" ma:displayName="Description" ma:internalName="Description0">
      <xsd:simpleType>
        <xsd:restriction base="dms:Note"/>
      </xsd:simpleType>
    </xsd:element>
    <xsd:element name="Component" ma:index="135" nillable="true" ma:displayName="Component" ma:internalName="Componen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1982DA8-EA6C-4E78-95DD-332D1E54B43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F167837-5CC0-4111-8184-E835CFFE8FFF}">
  <ds:schemaRefs>
    <ds:schemaRef ds:uri="http://schemas.microsoft.com/office/2006/metadata/properties"/>
    <ds:schemaRef ds:uri="http://schemas.microsoft.com/office/infopath/2007/PartnerControls"/>
    <ds:schemaRef ds:uri="2958f784-0ef9-4616-b22d-512a8cad1f0d"/>
    <ds:schemaRef ds:uri="fb5acd76-e9f3-4601-9d69-91f53ab96ae6"/>
  </ds:schemaRefs>
</ds:datastoreItem>
</file>

<file path=customXml/itemProps3.xml><?xml version="1.0" encoding="utf-8"?>
<ds:datastoreItem xmlns:ds="http://schemas.openxmlformats.org/officeDocument/2006/customXml" ds:itemID="{4C9D3AD1-7023-4D9A-9A2C-62106554774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958f784-0ef9-4616-b22d-512a8cad1f0d"/>
    <ds:schemaRef ds:uri="fb5acd76-e9f3-4601-9d69-91f53ab96a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Naturaleza (pantalla panorámica)</Template>
  <TotalTime>6030</TotalTime>
  <Words>475</Words>
  <Application>Microsoft Office PowerPoint</Application>
  <PresentationFormat>Personalizado</PresentationFormat>
  <Paragraphs>64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AmazonEmber</vt:lpstr>
      <vt:lpstr>Arial</vt:lpstr>
      <vt:lpstr>Cambria</vt:lpstr>
      <vt:lpstr>inherit</vt:lpstr>
      <vt:lpstr>Open Sans</vt:lpstr>
      <vt:lpstr>Wingdings</vt:lpstr>
      <vt:lpstr>EcoLiving_16x9</vt:lpstr>
      <vt:lpstr>AVANCES PROYECTO DE ANALISIS GEOESPACIAL:  ANALISIS GEOESPACIAL PARA LA SELECCIÓN DE ZONAS DE ALMACENAMIENTO SUBTERRANEO EN COLOMBIA: CASO SINU-SAN JACINTO</vt:lpstr>
      <vt:lpstr>1. UBICACIÓN DE CUERPOS DE LODO</vt:lpstr>
      <vt:lpstr>Presentación de PowerPoint</vt:lpstr>
      <vt:lpstr>Unificar Sistema de Coordenadas</vt:lpstr>
      <vt:lpstr>3. Emisiones por ciudad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DE ANALISIS GEOESPACIAL:  ANALISIS DE EMISIONES DE CO2  EN COLOMBIA PARA  ALMACENAMIENTO SUBTERRANEO</dc:title>
  <dc:creator>Angie Lorena Garcia Ariza</dc:creator>
  <cp:lastModifiedBy>Angie Lorena Garcia Ariza</cp:lastModifiedBy>
  <cp:revision>20</cp:revision>
  <dcterms:created xsi:type="dcterms:W3CDTF">2023-03-09T00:59:55Z</dcterms:created>
  <dcterms:modified xsi:type="dcterms:W3CDTF">2023-05-26T16:03:33Z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0x010100DE95A0C693CEB341887D38A4A2B58B45040072C752107C5A7B47AA91A1EE638E6F1F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